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notesSlides/notesSlide21.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22.xml" ContentType="application/vnd.openxmlformats-officedocument.presentationml.notesSlide+xml"/>
  <Override PartName="/ppt/notesSlides/notesSlide4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9.xml" ContentType="application/vnd.openxmlformats-officedocument.presentationml.notesSlide+xml"/>
  <Override PartName="/ppt/notesSlides/notesSlide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xml" ContentType="application/vnd.openxmlformats-officedocument.presentationml.notesSlide+xml"/>
  <Override PartName="/ppt/notesSlides/notesSlide34.xml" ContentType="application/vnd.openxmlformats-officedocument.presentationml.notesSlide+xml"/>
  <Override PartName="/ppt/notesSlides/notesSlide3.xml" ContentType="application/vnd.openxmlformats-officedocument.presentationml.notesSlide+xml"/>
  <Override PartName="/ppt/notesSlides/notesSlide35.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36.xml" ContentType="application/vnd.openxmlformats-officedocument.presentationml.notesSlide+xml"/>
  <Override PartName="/ppt/notesSlides/notesSlide8.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32.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33.xml" ContentType="application/vnd.openxmlformats-officedocument.presentationml.notesSlide+xml"/>
  <Override PartName="/ppt/notesSlides/notesSlide20.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1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5="http://schemas.microsoft.com/office/powerpoint/2012/main"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56" r:id="rId2"/>
    <p:sldId id="260" r:id="rId3"/>
    <p:sldId id="4720" r:id="rId4"/>
    <p:sldId id="261" r:id="rId5"/>
    <p:sldId id="262" r:id="rId6"/>
    <p:sldId id="263" r:id="rId7"/>
    <p:sldId id="264" r:id="rId8"/>
    <p:sldId id="4723" r:id="rId9"/>
    <p:sldId id="265" r:id="rId10"/>
    <p:sldId id="266" r:id="rId11"/>
    <p:sldId id="267" r:id="rId12"/>
    <p:sldId id="268" r:id="rId13"/>
    <p:sldId id="269" r:id="rId14"/>
    <p:sldId id="270" r:id="rId15"/>
    <p:sldId id="272" r:id="rId16"/>
    <p:sldId id="273" r:id="rId17"/>
    <p:sldId id="274" r:id="rId18"/>
    <p:sldId id="4731" r:id="rId19"/>
    <p:sldId id="275" r:id="rId20"/>
    <p:sldId id="276" r:id="rId21"/>
    <p:sldId id="277" r:id="rId22"/>
    <p:sldId id="278" r:id="rId23"/>
    <p:sldId id="279" r:id="rId24"/>
    <p:sldId id="280" r:id="rId25"/>
    <p:sldId id="4734" r:id="rId26"/>
    <p:sldId id="281" r:id="rId27"/>
    <p:sldId id="4732" r:id="rId28"/>
    <p:sldId id="282" r:id="rId29"/>
    <p:sldId id="283" r:id="rId30"/>
    <p:sldId id="284" r:id="rId31"/>
    <p:sldId id="285" r:id="rId32"/>
    <p:sldId id="286" r:id="rId33"/>
    <p:sldId id="287" r:id="rId34"/>
    <p:sldId id="4733" r:id="rId35"/>
    <p:sldId id="288" r:id="rId36"/>
    <p:sldId id="4730" r:id="rId37"/>
    <p:sldId id="4729" r:id="rId38"/>
    <p:sldId id="289" r:id="rId39"/>
    <p:sldId id="290" r:id="rId40"/>
    <p:sldId id="4735" r:id="rId41"/>
    <p:sldId id="4714" r:id="rId42"/>
    <p:sldId id="294" r:id="rId43"/>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6" roundtripDataSignature="AMtx7mjjpvYQuIcN0aMbzgfWPXQIGrQog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9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8E4061D-F996-4E52-8B39-2384F2AE1984}">
  <a:tblStyle styleId="{C8E4061D-F996-4E52-8B39-2384F2AE1984}" styleName="Table_0">
    <a:wholeTbl>
      <a:tcTxStyle b="off" i="off">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658E14B-9ED5-4694-889A-D042EEFA3AF1}"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002" autoAdjust="0"/>
  </p:normalViewPr>
  <p:slideViewPr>
    <p:cSldViewPr snapToGrid="0">
      <p:cViewPr>
        <p:scale>
          <a:sx n="30" d="100"/>
          <a:sy n="30" d="100"/>
        </p:scale>
        <p:origin x="2468" y="1252"/>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customschemas.google.com/relationships/presentationmetadata" Target="meta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hatfix.com/blog/adkar-model-what-is-it-and-how-to-use-it/"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openpracticelibrary.com/practice/risk-radar-monitoring-and-controlling-risks/" TargetMode="External"/><Relationship Id="rId5" Type="http://schemas.openxmlformats.org/officeDocument/2006/relationships/hyperlink" Target="https://www.boreal-is.com/blog/stakeholder-mapping-identify-stakeholders/" TargetMode="External"/><Relationship Id="rId4" Type="http://schemas.openxmlformats.org/officeDocument/2006/relationships/hyperlink" Target="https://www.kotterinc.com/methodology/8-steps/" TargetMode="Externa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reports.weforum.org/docs/WEF_Future_of_Jobs_Report_2025.pdf"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4519fc2d75_0_1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34519fc2d75_0_19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1" name="Google Shape;191;g34519fc2d75_0_19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4519fc2d75_0_2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g34519fc2d75_0_2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1" name="Google Shape;201;g34519fc2d75_0_20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4519fc2d75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34519fc2d75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L'innovazione </a:t>
            </a:r>
            <a:r>
              <a:rPr lang="en-GB">
                <a:latin typeface="Calibri"/>
                <a:ea typeface="Calibri"/>
                <a:cs typeface="Calibri"/>
                <a:sym typeface="Calibri"/>
              </a:rPr>
              <a:t>nelle arti dello spettacolo richiede un processo decisionale informato per un cambiamento organizzativo duraturo. I ruoli di leadership devono adattarsi. </a:t>
            </a:r>
            <a:endParaRPr>
              <a:latin typeface="Calibri"/>
              <a:ea typeface="Calibri"/>
              <a:cs typeface="Calibri"/>
              <a:sym typeface="Calibri"/>
            </a:endParaRPr>
          </a:p>
          <a:p>
            <a:pPr marL="457200" marR="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Profili chiave di leadership</a:t>
            </a:r>
            <a:r>
              <a:rPr lang="en-GB" b="1">
                <a:latin typeface="Calibri"/>
                <a:ea typeface="Calibri"/>
                <a:cs typeface="Calibri"/>
                <a:sym typeface="Calibri"/>
              </a:rPr>
              <a:t>: </a:t>
            </a:r>
            <a:r>
              <a:rPr lang="en-GB" i="0" u="none" strike="noStrike" cap="none">
                <a:solidFill>
                  <a:schemeClr val="dk1"/>
                </a:solidFill>
                <a:latin typeface="Calibri"/>
                <a:ea typeface="Calibri"/>
                <a:cs typeface="Calibri"/>
                <a:sym typeface="Calibri"/>
              </a:rPr>
              <a:t>consentono di comprendere i ruoli di leadership primari e i contesti organizzativi nelle arti dello spettacolo.</a:t>
            </a:r>
            <a:endParaRPr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Artistico: </a:t>
            </a:r>
            <a:r>
              <a:rPr lang="en-GB">
                <a:latin typeface="Calibri"/>
                <a:ea typeface="Calibri"/>
                <a:cs typeface="Calibri"/>
                <a:sym typeface="Calibri"/>
              </a:rPr>
              <a:t>guida la visione creativa.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Manageriale: </a:t>
            </a:r>
            <a:r>
              <a:rPr lang="en-GB">
                <a:latin typeface="Calibri"/>
                <a:ea typeface="Calibri"/>
                <a:cs typeface="Calibri"/>
                <a:sym typeface="Calibri"/>
              </a:rPr>
              <a:t>si concentra sull'efficienza operativa.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Progetto: </a:t>
            </a:r>
            <a:r>
              <a:rPr lang="en-GB">
                <a:latin typeface="Calibri"/>
                <a:ea typeface="Calibri"/>
                <a:cs typeface="Calibri"/>
                <a:sym typeface="Calibri"/>
              </a:rPr>
              <a:t>bilancia l'esecuzione creativa e operativa.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Commerciale: </a:t>
            </a:r>
            <a:r>
              <a:rPr lang="en-GB">
                <a:latin typeface="Calibri"/>
                <a:ea typeface="Calibri"/>
                <a:cs typeface="Calibri"/>
                <a:sym typeface="Calibri"/>
              </a:rPr>
              <a:t>dà priorità alla redditività insieme alla missione.</a:t>
            </a:r>
            <a:endParaRPr>
              <a:latin typeface="Calibri"/>
              <a:ea typeface="Calibri"/>
              <a:cs typeface="Calibri"/>
              <a:sym typeface="Calibri"/>
            </a:endParaRPr>
          </a:p>
          <a:p>
            <a:pPr marL="45720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Contesti organizzativi distintivi:</a:t>
            </a:r>
            <a:endParaRPr b="1"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Attenzione alla missione: </a:t>
            </a:r>
            <a:r>
              <a:rPr lang="en-GB">
                <a:latin typeface="Calibri"/>
                <a:ea typeface="Calibri"/>
                <a:cs typeface="Calibri"/>
                <a:sym typeface="Calibri"/>
              </a:rPr>
              <a:t>le organizzazioni no profit danno priorità alla missione; le entità commerciali bilanciano la missione con il profitto.</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Limiti delle risorse: </a:t>
            </a:r>
            <a:r>
              <a:rPr lang="en-GB">
                <a:latin typeface="Calibri"/>
                <a:ea typeface="Calibri"/>
                <a:cs typeface="Calibri"/>
                <a:sym typeface="Calibri"/>
              </a:rPr>
              <a:t>le organizzazioni no profit dipendono dalla raccolta fondi; le entità commerciali dalle vendite.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Diversità degli stakeholder: </a:t>
            </a:r>
            <a:r>
              <a:rPr lang="en-GB">
                <a:latin typeface="Calibri"/>
                <a:ea typeface="Calibri"/>
                <a:cs typeface="Calibri"/>
                <a:sym typeface="Calibri"/>
              </a:rPr>
              <a:t>i leader gestiscono gruppi eterogenei (donatori, consigli di amministrazione, pubblico, personale).</a:t>
            </a:r>
            <a:endParaRPr>
              <a:latin typeface="Calibri"/>
              <a:ea typeface="Calibri"/>
              <a:cs typeface="Calibri"/>
              <a:sym typeface="Calibri"/>
            </a:endParaRPr>
          </a:p>
        </p:txBody>
      </p:sp>
      <p:sp>
        <p:nvSpPr>
          <p:cNvPr id="211" name="Google Shape;211;g34519fc2d75_0_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4519fc2d75_0_2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1" name="Google Shape;221;g34519fc2d75_0_2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b="1" i="0" u="sng" strike="noStrike" cap="none">
                <a:solidFill>
                  <a:schemeClr val="dk1"/>
                </a:solidFill>
                <a:latin typeface="Calibri"/>
                <a:ea typeface="Calibri"/>
                <a:cs typeface="Calibri"/>
                <a:sym typeface="Calibri"/>
              </a:rPr>
              <a:t>Profili di stile di leadership e applicazione strategica: </a:t>
            </a:r>
            <a:r>
              <a:rPr lang="en-GB" i="0" u="none" strike="noStrike" cap="none">
                <a:solidFill>
                  <a:schemeClr val="dk1"/>
                </a:solidFill>
                <a:latin typeface="Calibri"/>
                <a:ea typeface="Calibri"/>
                <a:cs typeface="Calibri"/>
                <a:sym typeface="Calibri"/>
              </a:rPr>
              <a:t>introduce i comportamenti, i tratti caratteriali e i punti di forza che i leader utilizzano per guidare efficacemente team e progetti.</a:t>
            </a:r>
            <a:endParaRPr>
              <a:latin typeface="Calibri"/>
              <a:ea typeface="Calibri"/>
              <a:cs typeface="Calibri"/>
              <a:sym typeface="Calibri"/>
            </a:endParaRPr>
          </a:p>
        </p:txBody>
      </p:sp>
      <p:sp>
        <p:nvSpPr>
          <p:cNvPr id="222" name="Google Shape;222;g34519fc2d75_0_2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4519fc2d75_0_2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g34519fc2d75_0_2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sng" strike="noStrike" cap="none">
                <a:solidFill>
                  <a:schemeClr val="dk1"/>
                </a:solidFill>
                <a:latin typeface="Calibri"/>
                <a:ea typeface="Calibri"/>
                <a:cs typeface="Calibri"/>
                <a:sym typeface="Calibri"/>
              </a:rPr>
              <a:t>Tipo di leadership e processo decisionale: </a:t>
            </a:r>
            <a:r>
              <a:rPr lang="en-GB" sz="1200" i="0" u="none" strike="noStrike" cap="none">
                <a:solidFill>
                  <a:schemeClr val="dk1"/>
                </a:solidFill>
                <a:latin typeface="Calibri"/>
                <a:ea typeface="Calibri"/>
                <a:cs typeface="Calibri"/>
                <a:sym typeface="Calibri"/>
              </a:rPr>
              <a:t>esplora come gli stili di leadership influenzano il processo decisionale</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1">
                <a:latin typeface="Calibri"/>
                <a:ea typeface="Calibri"/>
                <a:cs typeface="Calibri"/>
                <a:sym typeface="Calibri"/>
              </a:rPr>
              <a:t>Esempi</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I leader </a:t>
            </a:r>
            <a:r>
              <a:rPr lang="en-GB" b="1" i="0" u="none" strike="noStrike" cap="none">
                <a:solidFill>
                  <a:schemeClr val="dk1"/>
                </a:solidFill>
                <a:latin typeface="Calibri"/>
                <a:ea typeface="Calibri"/>
                <a:cs typeface="Calibri"/>
                <a:sym typeface="Calibri"/>
              </a:rPr>
              <a:t>artistici di successo </a:t>
            </a:r>
            <a:r>
              <a:rPr lang="en-GB" i="0" u="none" strike="noStrike" cap="none">
                <a:solidFill>
                  <a:schemeClr val="dk1"/>
                </a:solidFill>
                <a:latin typeface="Calibri"/>
                <a:ea typeface="Calibri"/>
                <a:cs typeface="Calibri"/>
                <a:sym typeface="Calibri"/>
              </a:rPr>
              <a:t>bilanciano l'integrità artistica con una gestione pratica, ispirando la creatività e garantendo la stabilità, coinvolgendo al contempo diversi stakeholder.</a:t>
            </a:r>
            <a:endParaRPr>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i="0" u="none" strike="noStrike" cap="none">
                <a:solidFill>
                  <a:schemeClr val="dk1"/>
                </a:solidFill>
                <a:latin typeface="Calibri"/>
                <a:ea typeface="Calibri"/>
                <a:cs typeface="Calibri"/>
                <a:sym typeface="Calibri"/>
              </a:rPr>
              <a:t>Una leadership forte </a:t>
            </a:r>
            <a:r>
              <a:rPr lang="en-GB">
                <a:latin typeface="Calibri"/>
                <a:ea typeface="Calibri"/>
                <a:cs typeface="Calibri"/>
                <a:sym typeface="Calibri"/>
              </a:rPr>
              <a:t>e </a:t>
            </a:r>
            <a:r>
              <a:rPr lang="en-GB" i="0" u="none" strike="noStrike" cap="none">
                <a:solidFill>
                  <a:schemeClr val="dk1"/>
                </a:solidFill>
                <a:latin typeface="Calibri"/>
                <a:ea typeface="Calibri"/>
                <a:cs typeface="Calibri"/>
                <a:sym typeface="Calibri"/>
              </a:rPr>
              <a:t>un processo decisionale solido sono fondamentali per il successo delle arti performative. I leader forniscono una visione e una direzione, guidando i team e prendendo decisioni tempestive che influenzano le produzioni.</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Una leadership efficace </a:t>
            </a:r>
            <a:r>
              <a:rPr lang="en-GB" i="0" u="none" strike="noStrike" cap="none">
                <a:solidFill>
                  <a:schemeClr val="dk1"/>
                </a:solidFill>
                <a:latin typeface="Calibri"/>
                <a:ea typeface="Calibri"/>
                <a:cs typeface="Calibri"/>
                <a:sym typeface="Calibri"/>
              </a:rPr>
              <a:t>combina diversi stili con un'elevata intelligenza emotiva per un approccio flessibile e reattivo.</a:t>
            </a:r>
            <a:endParaRPr b="1" i="0" u="none" strike="noStrike" cap="none">
              <a:solidFill>
                <a:schemeClr val="dk1"/>
              </a:solidFill>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sz="1200" b="1" i="0" u="none" strike="noStrike" cap="none">
                <a:solidFill>
                  <a:schemeClr val="dk1"/>
                </a:solidFill>
                <a:latin typeface="Calibri"/>
                <a:ea typeface="Calibri"/>
                <a:cs typeface="Calibri"/>
                <a:sym typeface="Calibri"/>
              </a:rPr>
              <a:t>Una leadership</a:t>
            </a:r>
            <a:r>
              <a:rPr lang="en-GB" b="1" i="0" u="none" strike="noStrike" cap="none">
                <a:solidFill>
                  <a:schemeClr val="dk1"/>
                </a:solidFill>
                <a:latin typeface="Calibri"/>
                <a:ea typeface="Calibri"/>
                <a:cs typeface="Calibri"/>
                <a:sym typeface="Calibri"/>
              </a:rPr>
              <a:t> visionaria </a:t>
            </a:r>
            <a:r>
              <a:rPr lang="en-GB" sz="1200" i="0" u="none" strike="noStrike" cap="none">
                <a:solidFill>
                  <a:schemeClr val="dk1"/>
                </a:solidFill>
                <a:latin typeface="Calibri"/>
                <a:ea typeface="Calibri"/>
                <a:cs typeface="Calibri"/>
                <a:sym typeface="Calibri"/>
              </a:rPr>
              <a:t>guida le organizzazioni in ambienti dinamici fissando obiettivi chiari e ambiziosi.</a:t>
            </a:r>
            <a:endParaRPr>
              <a:latin typeface="Calibri"/>
              <a:ea typeface="Calibri"/>
              <a:cs typeface="Calibri"/>
              <a:sym typeface="Calibri"/>
            </a:endParaRPr>
          </a:p>
        </p:txBody>
      </p:sp>
      <p:sp>
        <p:nvSpPr>
          <p:cNvPr id="232" name="Google Shape;232;g34519fc2d75_0_2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4519fc2d75_0_2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g34519fc2d75_0_2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Spirito di agente del cambiamento: guidare la trasformazione dall'interno</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Nelle arti dello spettacolo, </a:t>
            </a:r>
            <a:r>
              <a:rPr lang="en-GB" b="1" i="0" u="none" strike="noStrike" cap="none">
                <a:solidFill>
                  <a:schemeClr val="dk1"/>
                </a:solidFill>
                <a:latin typeface="Calibri"/>
                <a:ea typeface="Calibri"/>
                <a:cs typeface="Calibri"/>
                <a:sym typeface="Calibri"/>
              </a:rPr>
              <a:t>la </a:t>
            </a:r>
            <a:r>
              <a:rPr lang="en-GB" i="0" u="none" strike="noStrike" cap="none">
                <a:solidFill>
                  <a:schemeClr val="dk1"/>
                </a:solidFill>
                <a:latin typeface="Calibri"/>
                <a:ea typeface="Calibri"/>
                <a:cs typeface="Calibri"/>
                <a:sym typeface="Calibri"/>
              </a:rPr>
              <a:t>vera </a:t>
            </a:r>
            <a:r>
              <a:rPr lang="en-GB" b="1" i="0" u="none" strike="noStrike" cap="none">
                <a:solidFill>
                  <a:schemeClr val="dk1"/>
                </a:solidFill>
                <a:latin typeface="Calibri"/>
                <a:ea typeface="Calibri"/>
                <a:cs typeface="Calibri"/>
                <a:sym typeface="Calibri"/>
              </a:rPr>
              <a:t>innovazione proviene dai leader che fungono da agenti del cambiamento</a:t>
            </a:r>
            <a:r>
              <a:rPr lang="en-GB" i="0" u="none" strike="noStrike" cap="none">
                <a:solidFill>
                  <a:schemeClr val="dk1"/>
                </a:solidFill>
                <a:latin typeface="Calibri"/>
                <a:ea typeface="Calibri"/>
                <a:cs typeface="Calibri"/>
                <a:sym typeface="Calibri"/>
              </a:rPr>
              <a:t>. Essi sfidano le tradizioni, reinventano i ruoli e aprono la strada a nuovi approcci attraverso una mentalità proattiva e orientata all'apprendimento.</a:t>
            </a:r>
            <a:endParaRPr>
              <a:latin typeface="Calibri"/>
              <a:ea typeface="Calibri"/>
              <a:cs typeface="Calibri"/>
              <a:sym typeface="Calibri"/>
            </a:endParaRPr>
          </a:p>
          <a:p>
            <a:pPr marL="228600" lvl="0" indent="0" algn="l" rtl="0">
              <a:lnSpc>
                <a:spcPct val="100000"/>
              </a:lnSpc>
              <a:spcBef>
                <a:spcPts val="0"/>
              </a:spcBef>
              <a:spcAft>
                <a:spcPts val="0"/>
              </a:spcAft>
              <a:buSzPts val="1400"/>
              <a:buNone/>
            </a:pPr>
            <a:endParaRPr b="1">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Gli agenti del cambiamento </a:t>
            </a:r>
            <a:r>
              <a:rPr lang="en-GB" i="0" u="none" strike="noStrike" cap="none">
                <a:solidFill>
                  <a:schemeClr val="dk1"/>
                </a:solidFill>
                <a:latin typeface="Calibri"/>
                <a:ea typeface="Calibri"/>
                <a:cs typeface="Calibri"/>
                <a:sym typeface="Calibri"/>
              </a:rPr>
              <a:t>richiedono una forte comunicazione, resilienza e collaborazione per rimodellare la cultura organizzativa e la pratica artistica.  </a:t>
            </a:r>
            <a:br>
              <a:rPr lang="en-GB" i="0" u="none" strike="noStrike" cap="none">
                <a:solidFill>
                  <a:schemeClr val="dk1"/>
                </a:solidFill>
                <a:latin typeface="Calibri"/>
                <a:ea typeface="Calibri"/>
                <a:cs typeface="Calibri"/>
                <a:sym typeface="Calibri"/>
              </a:rPr>
            </a:br>
            <a:br>
              <a:rPr lang="en-GB" i="0" u="none" strike="noStrike" cap="none">
                <a:solidFill>
                  <a:schemeClr val="dk1"/>
                </a:solidFill>
                <a:latin typeface="Calibri"/>
                <a:ea typeface="Calibri"/>
                <a:cs typeface="Calibri"/>
                <a:sym typeface="Calibri"/>
              </a:rPr>
            </a:br>
            <a:r>
              <a:rPr lang="en-GB" i="0" u="none" strike="noStrike" cap="none">
                <a:solidFill>
                  <a:schemeClr val="dk1"/>
                </a:solidFill>
                <a:latin typeface="Calibri"/>
                <a:ea typeface="Calibri"/>
                <a:cs typeface="Calibri"/>
                <a:sym typeface="Calibri"/>
              </a:rPr>
              <a:t>Uno sviluppo</a:t>
            </a:r>
            <a:r>
              <a:rPr lang="en-GB" b="1" i="0" u="none" strike="noStrike" cap="none">
                <a:solidFill>
                  <a:schemeClr val="dk1"/>
                </a:solidFill>
                <a:latin typeface="Calibri"/>
                <a:ea typeface="Calibri"/>
                <a:cs typeface="Calibri"/>
                <a:sym typeface="Calibri"/>
              </a:rPr>
              <a:t> mirato della leadership </a:t>
            </a:r>
            <a:r>
              <a:rPr lang="en-GB" i="0" u="none" strike="noStrike" cap="none">
                <a:solidFill>
                  <a:schemeClr val="dk1"/>
                </a:solidFill>
                <a:latin typeface="Calibri"/>
                <a:ea typeface="Calibri"/>
                <a:cs typeface="Calibri"/>
                <a:sym typeface="Calibri"/>
              </a:rPr>
              <a:t>favorisce il passaggio dalla leadership adattiva alla creazione di cambiamento, fornendo ai leader gli strumenti per affrontare la complessità in modo creativo</a:t>
            </a:r>
            <a:r>
              <a:rPr lang="en-GB" b="1" i="0" u="none" strike="noStrike" cap="none">
                <a:solidFill>
                  <a:schemeClr val="dk1"/>
                </a:solidFill>
                <a:latin typeface="Calibri"/>
                <a:ea typeface="Calibri"/>
                <a:cs typeface="Calibri"/>
                <a:sym typeface="Calibri"/>
              </a:rPr>
              <a:t>.</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Le </a:t>
            </a:r>
            <a:r>
              <a:rPr lang="en-GB" i="0" u="none" strike="noStrike" cap="none">
                <a:solidFill>
                  <a:schemeClr val="dk1"/>
                </a:solidFill>
                <a:latin typeface="Calibri"/>
                <a:ea typeface="Calibri"/>
                <a:cs typeface="Calibri"/>
                <a:sym typeface="Calibri"/>
              </a:rPr>
              <a:t>seguenti </a:t>
            </a:r>
            <a:r>
              <a:rPr lang="en-GB" i="0" u="none" strike="noStrike" cap="none">
                <a:solidFill>
                  <a:schemeClr val="dk1"/>
                </a:solidFill>
                <a:latin typeface="Calibri"/>
                <a:ea typeface="Calibri"/>
                <a:cs typeface="Calibri"/>
                <a:sym typeface="Calibri"/>
              </a:rPr>
              <a:t>competenze trasversali chiave interconnesse conferiscono ai leader sia una visione creativa che chiarezza operativa, </a:t>
            </a:r>
            <a:r>
              <a:rPr lang="en-GB" i="0" u="none" strike="noStrike" cap="none">
                <a:solidFill>
                  <a:schemeClr val="dk1"/>
                </a:solidFill>
                <a:latin typeface="Calibri"/>
                <a:ea typeface="Calibri"/>
                <a:cs typeface="Calibri"/>
                <a:sym typeface="Calibri"/>
              </a:rPr>
              <a:t>consentendo loro di passare da leader adattivi a veri e propri artefici del cambiamento.</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i="0" u="none" strike="noStrike" cap="none">
              <a:solidFill>
                <a:schemeClr val="dk1"/>
              </a:solidFill>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Basandosi sulla comprensione dei profili di leadership artistica, progettuale, commerciale e manageriale, </a:t>
            </a:r>
            <a:r>
              <a:rPr lang="en-GB" b="1" i="0" u="none" strike="noStrike" cap="none">
                <a:solidFill>
                  <a:schemeClr val="dk1"/>
                </a:solidFill>
                <a:latin typeface="Calibri"/>
                <a:ea typeface="Calibri"/>
                <a:cs typeface="Calibri"/>
                <a:sym typeface="Calibri"/>
              </a:rPr>
              <a:t>questo quadro evidenzia come questi pilastri interagiscono con diversi comportamenti e contesti di leadership.</a:t>
            </a:r>
            <a:r>
              <a:rPr lang="en-GB" i="0" u="none" strike="noStrike" cap="none">
                <a:solidFill>
                  <a:schemeClr val="dk1"/>
                </a:solidFill>
                <a:latin typeface="Calibri"/>
                <a:ea typeface="Calibri"/>
                <a:cs typeface="Calibri"/>
                <a:sym typeface="Calibri"/>
              </a:rPr>
              <a:t>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La combinazione di visione, responsabilità e capacità di cambiamento forma leader preparati alle sfide in continua evoluzione delle organizzazioni di arti performative.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Al centro di tutto ciò ci sono le competenze trasversali interconnesse </a:t>
            </a:r>
            <a:r>
              <a:rPr lang="en-GB" i="0" u="none" strike="noStrike" cap="none">
                <a:solidFill>
                  <a:schemeClr val="dk1"/>
                </a:solidFill>
                <a:latin typeface="Calibri"/>
                <a:ea typeface="Calibri"/>
                <a:cs typeface="Calibri"/>
                <a:sym typeface="Calibri"/>
              </a:rPr>
              <a:t>che consentono ai leader di affrontare la complessità e guidare con sicurezza.</a:t>
            </a:r>
            <a:endParaRPr>
              <a:latin typeface="Calibri"/>
              <a:ea typeface="Calibri"/>
              <a:cs typeface="Calibri"/>
              <a:sym typeface="Calibri"/>
            </a:endParaRPr>
          </a:p>
        </p:txBody>
      </p:sp>
      <p:sp>
        <p:nvSpPr>
          <p:cNvPr id="253" name="Google Shape;253;g34519fc2d75_0_26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34519fc2d75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2" name="Google Shape;262;g34519fc2d75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Il ruolo dell'intelligenza emotiva nella costruzione della resilienza</a:t>
            </a:r>
            <a:endParaRPr b="1">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Perché è importante?</a:t>
            </a:r>
            <a:endParaRPr>
              <a:latin typeface="Calibri"/>
              <a:ea typeface="Calibri"/>
              <a:cs typeface="Calibri"/>
              <a:sym typeface="Calibri"/>
            </a:endParaRPr>
          </a:p>
          <a:p>
            <a:pPr marL="0" lvl="0" indent="0" algn="l" rtl="0">
              <a:lnSpc>
                <a:spcPct val="100000"/>
              </a:lnSpc>
              <a:spcBef>
                <a:spcPts val="600"/>
              </a:spcBef>
              <a:spcAft>
                <a:spcPts val="0"/>
              </a:spcAft>
              <a:buClr>
                <a:schemeClr val="dk1"/>
              </a:buClr>
              <a:buSzPts val="1100"/>
              <a:buFont typeface="Arial"/>
              <a:buNone/>
            </a:pPr>
            <a:r>
              <a:rPr lang="en-GB">
                <a:latin typeface="Calibri"/>
                <a:ea typeface="Calibri"/>
                <a:cs typeface="Calibri"/>
                <a:sym typeface="Calibri"/>
              </a:rPr>
              <a:t>L'intelligenza emotiva (EI) è la capacità di comprendere e gestire le proprie emozioni, riconoscendo e influenzando al contempo quelle degli altri. Si tratta di una competenza fondamentale nelle arti dello spettacolo, dove la collaborazione, l'espressione emotiva e le dinamiche interpersonali sono al centro del lavoro quotidiano. L'EI aiuta i team a rimanere con i piedi per terra, connessi e adattabili.</a:t>
            </a:r>
            <a:endParaRPr>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In che modo le 5 componenti dell'intelligenza emotiva sviluppano la resilienza?</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Ciascuna delle cinque componenti sostiene la resilienza aiutando gli individui e i team a gestire le emozioni, a rimanere motivati, a costruire legami forti e ad adattarsi efficacemente alle sfide.</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AutoNum type="arabicPeriod"/>
            </a:pPr>
            <a:r>
              <a:rPr lang="en-GB" b="1">
                <a:latin typeface="Calibri"/>
                <a:ea typeface="Calibri"/>
                <a:cs typeface="Calibri"/>
                <a:sym typeface="Calibri"/>
              </a:rPr>
              <a:t>Consapevolezza di sé</a:t>
            </a:r>
            <a:br>
              <a:rPr lang="en-GB" b="1">
                <a:latin typeface="Calibri"/>
                <a:ea typeface="Calibri"/>
                <a:cs typeface="Calibri"/>
                <a:sym typeface="Calibri"/>
              </a:rPr>
            </a:br>
            <a:r>
              <a:rPr lang="en-GB" i="1">
                <a:latin typeface="Calibri"/>
                <a:ea typeface="Calibri"/>
                <a:cs typeface="Calibri"/>
                <a:sym typeface="Calibri"/>
              </a:rPr>
              <a:t>Cosa fa: </a:t>
            </a:r>
            <a:r>
              <a:rPr lang="en-GB">
                <a:latin typeface="Calibri"/>
                <a:ea typeface="Calibri"/>
                <a:cs typeface="Calibri"/>
                <a:sym typeface="Calibri"/>
              </a:rPr>
              <a:t>aiuta le persone a riconoscere tempestivamente le proprie emozioni, in modo da poter gestire lo stress prima che si accumuli.</a:t>
            </a:r>
            <a:br>
              <a:rPr lang="en-GB">
                <a:latin typeface="Calibri"/>
                <a:ea typeface="Calibri"/>
                <a:cs typeface="Calibri"/>
                <a:sym typeface="Calibri"/>
              </a:rPr>
            </a:br>
            <a:r>
              <a:rPr lang="en-GB" i="1">
                <a:latin typeface="Calibri"/>
                <a:ea typeface="Calibri"/>
                <a:cs typeface="Calibri"/>
                <a:sym typeface="Calibri"/>
              </a:rPr>
              <a:t>Suggerimento: </a:t>
            </a:r>
            <a:r>
              <a:rPr lang="en-GB">
                <a:latin typeface="Calibri"/>
                <a:ea typeface="Calibri"/>
                <a:cs typeface="Calibri"/>
                <a:sym typeface="Calibri"/>
              </a:rPr>
              <a:t>utilizzare esercizi di autovalutazione rapidi per aiutare i partecipanti a riconoscere i propri sentimenti in tempo reale.</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Autoregolazione</a:t>
            </a:r>
            <a:br>
              <a:rPr lang="en-GB" b="1">
                <a:latin typeface="Calibri"/>
                <a:ea typeface="Calibri"/>
                <a:cs typeface="Calibri"/>
                <a:sym typeface="Calibri"/>
              </a:rPr>
            </a:br>
            <a:r>
              <a:rPr lang="en-GB" i="1">
                <a:latin typeface="Calibri"/>
                <a:ea typeface="Calibri"/>
                <a:cs typeface="Calibri"/>
                <a:sym typeface="Calibri"/>
              </a:rPr>
              <a:t>Cosa fa: </a:t>
            </a:r>
            <a:r>
              <a:rPr lang="en-GB">
                <a:latin typeface="Calibri"/>
                <a:ea typeface="Calibri"/>
                <a:cs typeface="Calibri"/>
                <a:sym typeface="Calibri"/>
              </a:rPr>
              <a:t>mantiene le persone calme e concentrate sotto pressione, evitando reazioni impulsive.</a:t>
            </a:r>
            <a:br>
              <a:rPr lang="en-GB">
                <a:latin typeface="Calibri"/>
                <a:ea typeface="Calibri"/>
                <a:cs typeface="Calibri"/>
                <a:sym typeface="Calibri"/>
              </a:rPr>
            </a:br>
            <a:r>
              <a:rPr lang="en-GB" i="1">
                <a:latin typeface="Calibri"/>
                <a:ea typeface="Calibri"/>
                <a:cs typeface="Calibri"/>
                <a:sym typeface="Calibri"/>
              </a:rPr>
              <a:t>Suggerimento: </a:t>
            </a:r>
            <a:r>
              <a:rPr lang="en-GB">
                <a:latin typeface="Calibri"/>
                <a:ea typeface="Calibri"/>
                <a:cs typeface="Calibri"/>
                <a:sym typeface="Calibri"/>
              </a:rPr>
              <a:t>praticare tecniche di respirazione o di pausa per gestire le reazioni emotive nei momenti di stress.</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Motivazione:</a:t>
            </a:r>
            <a:br>
              <a:rPr lang="en-GB" b="1">
                <a:latin typeface="Calibri"/>
                <a:ea typeface="Calibri"/>
                <a:cs typeface="Calibri"/>
                <a:sym typeface="Calibri"/>
              </a:rPr>
            </a:br>
            <a:r>
              <a:rPr lang="en-GB" i="1">
                <a:latin typeface="Calibri"/>
                <a:ea typeface="Calibri"/>
                <a:cs typeface="Calibri"/>
                <a:sym typeface="Calibri"/>
              </a:rPr>
              <a:t>Cosa fa: </a:t>
            </a:r>
            <a:r>
              <a:rPr lang="en-GB">
                <a:latin typeface="Calibri"/>
                <a:ea typeface="Calibri"/>
                <a:cs typeface="Calibri"/>
                <a:sym typeface="Calibri"/>
              </a:rPr>
              <a:t>alimenta la perseveranza, aiutando le persone a rimanere impegnate ed energiche nonostante le difficoltà.</a:t>
            </a:r>
            <a:br>
              <a:rPr lang="en-GB">
                <a:latin typeface="Calibri"/>
                <a:ea typeface="Calibri"/>
                <a:cs typeface="Calibri"/>
                <a:sym typeface="Calibri"/>
              </a:rPr>
            </a:br>
            <a:r>
              <a:rPr lang="en-GB" i="1">
                <a:latin typeface="Calibri"/>
                <a:ea typeface="Calibri"/>
                <a:cs typeface="Calibri"/>
                <a:sym typeface="Calibri"/>
              </a:rPr>
              <a:t>Suggerimento: </a:t>
            </a:r>
            <a:r>
              <a:rPr lang="en-GB">
                <a:latin typeface="Calibri"/>
                <a:ea typeface="Calibri"/>
                <a:cs typeface="Calibri"/>
                <a:sym typeface="Calibri"/>
              </a:rPr>
              <a:t>incoraggiare la condivisione degli obiettivi personali e delle fonti di passione per rafforzare la motivazione intrinseca.</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4. </a:t>
            </a:r>
            <a:r>
              <a:rPr lang="en-GB" b="1">
                <a:latin typeface="Calibri"/>
                <a:ea typeface="Calibri"/>
                <a:cs typeface="Calibri"/>
                <a:sym typeface="Calibri"/>
              </a:rPr>
              <a:t>Empatia:</a:t>
            </a:r>
            <a:br>
              <a:rPr lang="en-GB" b="1">
                <a:latin typeface="Calibri"/>
                <a:ea typeface="Calibri"/>
                <a:cs typeface="Calibri"/>
                <a:sym typeface="Calibri"/>
              </a:rPr>
            </a:br>
            <a:r>
              <a:rPr lang="en-GB" i="1">
                <a:latin typeface="Calibri"/>
                <a:ea typeface="Calibri"/>
                <a:cs typeface="Calibri"/>
                <a:sym typeface="Calibri"/>
              </a:rPr>
              <a:t>Cosa fa: </a:t>
            </a:r>
            <a:r>
              <a:rPr lang="en-GB">
                <a:latin typeface="Calibri"/>
                <a:ea typeface="Calibri"/>
                <a:cs typeface="Calibri"/>
                <a:sym typeface="Calibri"/>
              </a:rPr>
              <a:t>crea comprensione e sostegno, facendo sentire il team al sicuro e connesso.</a:t>
            </a:r>
            <a:br>
              <a:rPr lang="en-GB">
                <a:latin typeface="Calibri"/>
                <a:ea typeface="Calibri"/>
                <a:cs typeface="Calibri"/>
                <a:sym typeface="Calibri"/>
              </a:rPr>
            </a:br>
            <a:r>
              <a:rPr lang="en-GB" i="1">
                <a:latin typeface="Calibri"/>
                <a:ea typeface="Calibri"/>
                <a:cs typeface="Calibri"/>
                <a:sym typeface="Calibri"/>
              </a:rPr>
              <a:t>Suggerimento: </a:t>
            </a:r>
            <a:r>
              <a:rPr lang="en-GB">
                <a:latin typeface="Calibri"/>
                <a:ea typeface="Calibri"/>
                <a:cs typeface="Calibri"/>
                <a:sym typeface="Calibri"/>
              </a:rPr>
              <a:t>usa giochi di ruolo o racconti per esercitarti a vedere le situazioni dalla prospettiva degli altri.</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5. Abilità sociali:</a:t>
            </a:r>
            <a:br>
              <a:rPr lang="en-GB" b="1">
                <a:latin typeface="Calibri"/>
                <a:ea typeface="Calibri"/>
                <a:cs typeface="Calibri"/>
                <a:sym typeface="Calibri"/>
              </a:rPr>
            </a:br>
            <a:r>
              <a:rPr lang="en-GB" i="1">
                <a:latin typeface="Calibri"/>
                <a:ea typeface="Calibri"/>
                <a:cs typeface="Calibri"/>
                <a:sym typeface="Calibri"/>
              </a:rPr>
              <a:t>Cosa fa: </a:t>
            </a:r>
            <a:r>
              <a:rPr lang="en-GB">
                <a:latin typeface="Calibri"/>
                <a:ea typeface="Calibri"/>
                <a:cs typeface="Calibri"/>
                <a:sym typeface="Calibri"/>
              </a:rPr>
              <a:t>Migliora il lavoro di squadra, la comunicazione e la risoluzione dei conflitti per team più forti e adattabili.</a:t>
            </a:r>
            <a:br>
              <a:rPr lang="en-GB">
                <a:latin typeface="Calibri"/>
                <a:ea typeface="Calibri"/>
                <a:cs typeface="Calibri"/>
                <a:sym typeface="Calibri"/>
              </a:rPr>
            </a:br>
            <a:r>
              <a:rPr lang="en-GB" i="1">
                <a:latin typeface="Calibri"/>
                <a:ea typeface="Calibri"/>
                <a:cs typeface="Calibri"/>
                <a:sym typeface="Calibri"/>
              </a:rPr>
              <a:t>Suggerimento: </a:t>
            </a:r>
            <a:r>
              <a:rPr lang="en-GB">
                <a:latin typeface="Calibri"/>
                <a:ea typeface="Calibri"/>
                <a:cs typeface="Calibri"/>
                <a:sym typeface="Calibri"/>
              </a:rPr>
              <a:t>facilita attività di gruppo che richiedono collaborazione e feedback costruttivo.</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ESERCIZIO: </a:t>
            </a: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0" u="none" strike="noStrike" cap="none">
                <a:latin typeface="Calibri"/>
                <a:ea typeface="Calibri"/>
                <a:cs typeface="Calibri"/>
                <a:sym typeface="Calibri"/>
              </a:rPr>
              <a:t>Esercizio basato su uno scenario </a:t>
            </a:r>
            <a:r>
              <a:rPr lang="en-GB" b="1">
                <a:latin typeface="Calibri"/>
                <a:ea typeface="Calibri"/>
                <a:cs typeface="Calibri"/>
                <a:sym typeface="Calibri"/>
              </a:rPr>
              <a:t>- </a:t>
            </a:r>
            <a:r>
              <a:rPr lang="en-GB" b="1" i="0" u="none" strike="noStrike" cap="none">
                <a:latin typeface="Calibri"/>
                <a:ea typeface="Calibri"/>
                <a:cs typeface="Calibri"/>
                <a:sym typeface="Calibri"/>
              </a:rPr>
              <a:t>Applicare l'intelligenza emotiva (EI) per sviluppare la resilienza</a:t>
            </a:r>
            <a:endParaRPr b="1" i="0" u="none" strike="noStrike" cap="none">
              <a:latin typeface="Calibri"/>
              <a:ea typeface="Calibri"/>
              <a:cs typeface="Calibri"/>
              <a:sym typeface="Calibri"/>
            </a:endParaRPr>
          </a:p>
          <a:p>
            <a:pPr marL="457200" lvl="0" indent="-228600" algn="l" rtl="0">
              <a:spcBef>
                <a:spcPts val="0"/>
              </a:spcBef>
              <a:spcAft>
                <a:spcPts val="0"/>
              </a:spcAft>
              <a:buClr>
                <a:schemeClr val="dk1"/>
              </a:buClr>
              <a:buSzPts val="1400"/>
              <a:buFont typeface="Arial"/>
              <a:buNone/>
            </a:pPr>
            <a:r>
              <a:rPr lang="en-GB">
                <a:latin typeface="Calibri"/>
                <a:ea typeface="Calibri"/>
                <a:cs typeface="Calibri"/>
                <a:sym typeface="Calibri"/>
              </a:rPr>
              <a:t>Chiedete agli studenti di identificare quale delle cinque componenti dell'IE applicherebbero nel seguente scenario (di seguito) e di riflettere sull'impatto. Sentitevi liberi di utilizzare gli spunti di riflessione come supporto. </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Scenario </a:t>
            </a:r>
            <a:r>
              <a:rPr lang="en-GB" i="0" u="none" strike="noStrike" cap="none">
                <a:latin typeface="Calibri"/>
                <a:ea typeface="Calibri"/>
                <a:cs typeface="Calibri"/>
                <a:sym typeface="Calibri"/>
              </a:rPr>
              <a:t>Durante una prova, un artista diventa visibilmente frustrato e disinteressato dopo aver ricevuto un feedback critico. La tensione nel gruppo aumenta. In qualità di formatore, come reagireste utilizzando l'intelligenza emotiva per ripristinare la fiducia e la motivazione?</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Suggerimenti per la riflessione</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Identificate </a:t>
            </a:r>
            <a:r>
              <a:rPr lang="en-GB" i="0" u="none" strike="noStrike" cap="none">
                <a:latin typeface="Calibri"/>
                <a:ea typeface="Calibri"/>
                <a:cs typeface="Calibri"/>
                <a:sym typeface="Calibri"/>
              </a:rPr>
              <a:t>le componenti chiave dell'intelligenza emotiva</a:t>
            </a:r>
            <a:r>
              <a:rPr lang="en-GB">
                <a:latin typeface="Calibri"/>
                <a:ea typeface="Calibri"/>
                <a:cs typeface="Calibri"/>
                <a:sym typeface="Calibri"/>
              </a:rPr>
              <a:t>.</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Descrivete </a:t>
            </a:r>
            <a:r>
              <a:rPr lang="en-GB" i="0" u="none" strike="noStrike" cap="none">
                <a:latin typeface="Calibri"/>
                <a:ea typeface="Calibri"/>
                <a:cs typeface="Calibri"/>
                <a:sym typeface="Calibri"/>
              </a:rPr>
              <a:t>la risposta: azioni, parole e approccio sia nei confronti dell'individuo che del gruppo.</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Suggerimenti per la riflessione</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In che modo la regolazione emotiva o l'empatia hanno influenzato il risultato?</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In che modo la tua consapevolezza emotiva influenza il tuo stile di facilitazione?</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Quali strategie potrebbero aiutarti a mantenere la calma sotto pressione?</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p:txBody>
      </p:sp>
      <p:sp>
        <p:nvSpPr>
          <p:cNvPr id="263" name="Google Shape;263;g34519fc2d75_0_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273" name="Google Shape;273;p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17</a:t>
            </a:fld>
            <a:endParaRPr/>
          </a:p>
        </p:txBody>
      </p:sp>
    </p:spTree>
  </p:cSld>
  <p:clrMapOvr>
    <a:masterClrMapping/>
  </p:clrMapOvr>
</p:notes>
</file>

<file path=ppt/notesSlides/notesSlide1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F9593-F605-2A0A-9878-6ACC571F96D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F2F8E2D-E938-CCC3-E7FB-3F874F0F1CD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9BFCA0-5559-1018-E708-24E9E3439595}"/>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I pilastri fondamentali della lezione 2 sono: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Preparazione del formatore - Gestire la classe: gestire le dinamiche di gruppo e bilanciare i ruoli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Comunicazione e collaborazione nei team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Risoluzione dei problemi e gestione dei conflitti: strumenti con esercitazioni basate su scenari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Negoziazione e gestione del cambiamento: fondamenti e strategie di facilitazione </a:t>
            </a:r>
            <a:endParaRPr lang="el-GR" dirty="0"/>
          </a:p>
        </p:txBody>
      </p:sp>
      <p:sp>
        <p:nvSpPr>
          <p:cNvPr id="4" name="Θέση αριθμού διαφάνειας 3">
            <a:extLst>
              <a:ext uri="{FF2B5EF4-FFF2-40B4-BE49-F238E27FC236}">
                <a16:creationId xmlns:a16="http://schemas.microsoft.com/office/drawing/2014/main" id="{4A24930F-18FF-7996-AAEA-5E36CADE60AF}"/>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872398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Nelle arti dello spettacolo, la collaborazione implica lavorare con artisti, tecnici, produttori ed educatori. Questi ruoli apportano esperienze e percorsi professionali diversi al team. Questa diversità contribuisce al lavoro, ma può anche causare incomprensioni se non c'è una visione condivisa. Pertanto, per un lavoro di squadra efficace è necessario costruire rispetto reciproco, comunicazione chiara e terreno comune.</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A tal fine, è utile chiedersi:</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Come colleghiamo le idee creative con il know-how tecnico?</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Come possiamo riconoscere e valorizzare i diversi punti di forza che ogni persona apporta?</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Come possiamo comprendere meglio le responsabilità degli altri e come queste influiscono sul quadro generale?</a:t>
            </a:r>
            <a:endParaRPr sz="1100">
              <a:latin typeface="Calibri"/>
              <a:ea typeface="Calibri"/>
              <a:cs typeface="Calibri"/>
              <a:sym typeface="Calibri"/>
            </a:endParaRPr>
          </a:p>
          <a:p>
            <a:pPr marL="457200" lvl="0" indent="-292100" algn="l" rtl="0">
              <a:lnSpc>
                <a:spcPct val="100000"/>
              </a:lnSpc>
              <a:spcBef>
                <a:spcPts val="0"/>
              </a:spcBef>
              <a:spcAft>
                <a:spcPts val="0"/>
              </a:spcAft>
              <a:buClr>
                <a:schemeClr val="dk1"/>
              </a:buClr>
              <a:buSzPts val="1000"/>
              <a:buFont typeface="Calibri"/>
              <a:buChar char="●"/>
            </a:pPr>
            <a:r>
              <a:rPr lang="en-GB" sz="1100">
                <a:latin typeface="Calibri"/>
                <a:ea typeface="Calibri"/>
                <a:cs typeface="Calibri"/>
                <a:sym typeface="Calibri"/>
              </a:rPr>
              <a:t>Possiamo costruire un linguaggio comune che ci aiuti a lavorare insieme in modo più fluido e rispettoso?</a:t>
            </a:r>
            <a:br>
              <a:rPr lang="en-GB" sz="1000">
                <a:latin typeface="Calibri"/>
                <a:ea typeface="Calibri"/>
                <a:cs typeface="Calibri"/>
                <a:sym typeface="Calibri"/>
              </a:rPr>
            </a:br>
            <a:endParaRPr sz="1000">
              <a:latin typeface="Calibri"/>
              <a:ea typeface="Calibri"/>
              <a:cs typeface="Calibri"/>
              <a:sym typeface="Calibri"/>
            </a:endParaRPr>
          </a:p>
          <a:p>
            <a:pPr marL="457200" lvl="0" indent="-304800" algn="l" rtl="0">
              <a:spcBef>
                <a:spcPts val="0"/>
              </a:spcBef>
              <a:spcAft>
                <a:spcPts val="0"/>
              </a:spcAft>
              <a:buClr>
                <a:schemeClr val="dk1"/>
              </a:buClr>
              <a:buSzPts val="1200"/>
              <a:buFont typeface="Calibri"/>
              <a:buChar char="➔"/>
            </a:pPr>
            <a:r>
              <a:rPr lang="en-GB" sz="1100">
                <a:latin typeface="Calibri"/>
                <a:ea typeface="Calibri"/>
                <a:cs typeface="Calibri"/>
                <a:sym typeface="Calibri"/>
              </a:rPr>
              <a:t>Ruoli collaborativi e quadro di riferimento linguistico condiviso</a:t>
            </a: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sz="1100">
              <a:solidFill>
                <a:srgbClr val="569838"/>
              </a:solidFill>
              <a:latin typeface="Calibri"/>
              <a:ea typeface="Calibri"/>
              <a:cs typeface="Calibri"/>
              <a:sym typeface="Calibri"/>
            </a:endParaRPr>
          </a:p>
          <a:p>
            <a:pPr marL="0" lvl="0" indent="0" algn="just" rtl="0">
              <a:lnSpc>
                <a:spcPct val="100000"/>
              </a:lnSpc>
              <a:spcBef>
                <a:spcPts val="0"/>
              </a:spcBef>
              <a:spcAft>
                <a:spcPts val="0"/>
              </a:spcAft>
              <a:buClr>
                <a:schemeClr val="dk1"/>
              </a:buClr>
              <a:buSzPts val="1100"/>
              <a:buFont typeface="Arial"/>
              <a:buNone/>
            </a:pPr>
            <a:r>
              <a:rPr lang="en-GB" sz="1100">
                <a:latin typeface="Calibri"/>
                <a:ea typeface="Calibri"/>
                <a:cs typeface="Calibri"/>
                <a:sym typeface="Calibri"/>
              </a:rPr>
              <a:t>La collaborazione tra i team artistici e tecnici è fondamentale per garantire che le visioni creative diventino realtà tangibili. Richiede una chiara comprensione dei ruoli, una forte comunicazione e un linguaggio comune.</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Ruoli collaborativi</a:t>
            </a:r>
            <a:endParaRPr sz="1100" b="1">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Team artistico</a:t>
            </a:r>
            <a:r>
              <a:rPr lang="en-GB" sz="1100">
                <a:latin typeface="Calibri"/>
                <a:ea typeface="Calibri"/>
                <a:cs typeface="Calibri"/>
                <a:sym typeface="Calibri"/>
              </a:rPr>
              <a:t>: visionari che danno forma alla narrazione, alle immagini e al panorama emotivo (ad esempio, direttore artistico, scenografo). Si concentrano sul </a:t>
            </a:r>
            <a:r>
              <a:rPr lang="en-GB" sz="1100" i="1">
                <a:latin typeface="Calibri"/>
                <a:ea typeface="Calibri"/>
                <a:cs typeface="Calibri"/>
                <a:sym typeface="Calibri"/>
              </a:rPr>
              <a:t>cosa </a:t>
            </a:r>
            <a:r>
              <a:rPr lang="en-GB" sz="1100">
                <a:latin typeface="Calibri"/>
                <a:ea typeface="Calibri"/>
                <a:cs typeface="Calibri"/>
                <a:sym typeface="Calibri"/>
              </a:rPr>
              <a:t>e </a:t>
            </a:r>
            <a:r>
              <a:rPr lang="en-GB" sz="1100" i="1">
                <a:latin typeface="Calibri"/>
                <a:ea typeface="Calibri"/>
                <a:cs typeface="Calibri"/>
                <a:sym typeface="Calibri"/>
              </a:rPr>
              <a:t>sul perché</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Team tecnico</a:t>
            </a:r>
            <a:r>
              <a:rPr lang="en-GB" sz="1100">
                <a:latin typeface="Calibri"/>
                <a:ea typeface="Calibri"/>
                <a:cs typeface="Calibri"/>
                <a:sym typeface="Calibri"/>
              </a:rPr>
              <a:t>: trasforma le visioni artistiche in realtà operative (ad esempio, direttore di produzione, direttore di scena, tecnico (tecnici di scena, responsabile delle strutture, ecc. Si concentra sul </a:t>
            </a:r>
            <a:r>
              <a:rPr lang="en-GB" sz="1100" i="1">
                <a:latin typeface="Calibri"/>
                <a:ea typeface="Calibri"/>
                <a:cs typeface="Calibri"/>
                <a:sym typeface="Calibri"/>
              </a:rPr>
              <a:t>come</a:t>
            </a:r>
            <a:r>
              <a:rPr lang="en-GB" sz="1100">
                <a:latin typeface="Calibri"/>
                <a:ea typeface="Calibri"/>
                <a:cs typeface="Calibri"/>
                <a:sym typeface="Calibri"/>
              </a:rPr>
              <a:t>, tenendo conto di aspetti pratici come il budget e la sicurezza.</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Diversità del team</a:t>
            </a:r>
            <a:r>
              <a:rPr lang="en-GB" sz="1100">
                <a:latin typeface="Calibri"/>
                <a:ea typeface="Calibri"/>
                <a:cs typeface="Calibri"/>
                <a:sym typeface="Calibri"/>
              </a:rPr>
              <a:t>: le produzioni utilizzano sia </a:t>
            </a:r>
            <a:r>
              <a:rPr lang="en-GB" sz="1100" u="sng">
                <a:latin typeface="Calibri"/>
                <a:ea typeface="Calibri"/>
                <a:cs typeface="Calibri"/>
                <a:sym typeface="Calibri"/>
              </a:rPr>
              <a:t>team permanenti</a:t>
            </a:r>
            <a:r>
              <a:rPr lang="en-GB" sz="1100">
                <a:latin typeface="Calibri"/>
                <a:ea typeface="Calibri"/>
                <a:cs typeface="Calibri"/>
                <a:sym typeface="Calibri"/>
              </a:rPr>
              <a:t> stabili </a:t>
            </a:r>
            <a:r>
              <a:rPr lang="en-GB" sz="1100">
                <a:latin typeface="Calibri"/>
                <a:ea typeface="Calibri"/>
                <a:cs typeface="Calibri"/>
                <a:sym typeface="Calibri"/>
              </a:rPr>
              <a:t>che </a:t>
            </a:r>
            <a:r>
              <a:rPr lang="en-GB" sz="1100" u="sng">
                <a:latin typeface="Calibri"/>
                <a:ea typeface="Calibri"/>
                <a:cs typeface="Calibri"/>
                <a:sym typeface="Calibri"/>
              </a:rPr>
              <a:t>team </a:t>
            </a:r>
            <a:r>
              <a:rPr lang="en-GB" sz="1100" u="sng">
                <a:latin typeface="Calibri"/>
                <a:ea typeface="Calibri"/>
                <a:cs typeface="Calibri"/>
                <a:sym typeface="Calibri"/>
              </a:rPr>
              <a:t>temporanei</a:t>
            </a:r>
            <a:r>
              <a:rPr lang="en-GB" sz="1100">
                <a:latin typeface="Calibri"/>
                <a:ea typeface="Calibri"/>
                <a:cs typeface="Calibri"/>
                <a:sym typeface="Calibri"/>
              </a:rPr>
              <a:t> agili </a:t>
            </a:r>
            <a:r>
              <a:rPr lang="en-GB" sz="1100">
                <a:latin typeface="Calibri"/>
                <a:ea typeface="Calibri"/>
                <a:cs typeface="Calibri"/>
                <a:sym typeface="Calibri"/>
              </a:rPr>
              <a:t>(</a:t>
            </a:r>
            <a:r>
              <a:rPr lang="en-GB" sz="1100" u="sng">
                <a:latin typeface="Calibri"/>
                <a:ea typeface="Calibri"/>
                <a:cs typeface="Calibri"/>
                <a:sym typeface="Calibri"/>
              </a:rPr>
              <a:t>basati su progetti)</a:t>
            </a:r>
            <a:r>
              <a:rPr lang="en-GB" sz="1100">
                <a:latin typeface="Calibri"/>
                <a:ea typeface="Calibri"/>
                <a:cs typeface="Calibri"/>
                <a:sym typeface="Calibri"/>
              </a:rPr>
              <a:t>, influenzando le dinamiche di collaborazione. </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Quando inizia la collaborazione:</a:t>
            </a:r>
            <a:endParaRPr sz="9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Una collaborazione efficace inizia presto, nella fase di ideazione e pianificazione, quando è essenziale costruire una comprensione reciproca e aprire canali di comunicazione chiari. </a:t>
            </a:r>
            <a:r>
              <a:rPr lang="en-GB" sz="1100">
                <a:latin typeface="Calibri"/>
                <a:ea typeface="Calibri"/>
                <a:cs typeface="Calibri"/>
                <a:sym typeface="Calibri"/>
              </a:rPr>
              <a:t>In questa fase</a:t>
            </a:r>
            <a:r>
              <a:rPr lang="en-GB" sz="1100" b="1">
                <a:latin typeface="Calibri"/>
                <a:ea typeface="Calibri"/>
                <a:cs typeface="Calibri"/>
                <a:sym typeface="Calibri"/>
              </a:rPr>
              <a:t>, le competenze trasversali giocano un ruolo cruciale.</a:t>
            </a:r>
            <a:endParaRPr sz="11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Competenze come la curiosità, l'empatia, la flessibilità, l'osservazione e l'ascolto attivo aiutano a creare la fiducia e l'apertura necessarie per costruire un vocabolario condiviso tra ruoli diversi. Piuttosto che concentrarsi sulla padronanza di tutti i termini tecnici o artistici, l'enfasi dovrebbe essere posta sulla disponibilità a porre domande, fornire spiegazioni e costruire una comprensione comune.</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Esempi:</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Un </a:t>
            </a:r>
            <a:r>
              <a:rPr lang="en-GB" sz="1100" b="1">
                <a:latin typeface="Calibri"/>
                <a:ea typeface="Calibri"/>
                <a:cs typeface="Calibri"/>
                <a:sym typeface="Calibri"/>
              </a:rPr>
              <a:t>team artistico </a:t>
            </a:r>
            <a:r>
              <a:rPr lang="en-GB" sz="1100">
                <a:latin typeface="Calibri"/>
                <a:ea typeface="Calibri"/>
                <a:cs typeface="Calibri"/>
                <a:sym typeface="Calibri"/>
              </a:rPr>
              <a:t>potrebbe trarre vantaggio dall'apprendimento di termini come </a:t>
            </a:r>
            <a:r>
              <a:rPr lang="en-GB" sz="1100" i="1">
                <a:latin typeface="Calibri"/>
                <a:ea typeface="Calibri"/>
                <a:cs typeface="Calibri"/>
                <a:sym typeface="Calibri"/>
              </a:rPr>
              <a:t>Cue Sheet</a:t>
            </a:r>
            <a:r>
              <a:rPr lang="en-GB" sz="1100">
                <a:latin typeface="Calibri"/>
                <a:ea typeface="Calibri"/>
                <a:cs typeface="Calibri"/>
                <a:sym typeface="Calibri"/>
              </a:rPr>
              <a:t>, </a:t>
            </a:r>
            <a:r>
              <a:rPr lang="en-GB" sz="1100" i="1">
                <a:latin typeface="Calibri"/>
                <a:ea typeface="Calibri"/>
                <a:cs typeface="Calibri"/>
                <a:sym typeface="Calibri"/>
              </a:rPr>
              <a:t>Rigging </a:t>
            </a:r>
            <a:r>
              <a:rPr lang="en-GB" sz="1100">
                <a:latin typeface="Calibri"/>
                <a:ea typeface="Calibri"/>
                <a:cs typeface="Calibri"/>
                <a:sym typeface="Calibri"/>
              </a:rPr>
              <a:t>o </a:t>
            </a:r>
            <a:r>
              <a:rPr lang="en-GB" sz="1100" i="1">
                <a:latin typeface="Calibri"/>
                <a:ea typeface="Calibri"/>
                <a:cs typeface="Calibri"/>
                <a:sym typeface="Calibri"/>
              </a:rPr>
              <a:t>DMX</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Un </a:t>
            </a:r>
            <a:r>
              <a:rPr lang="en-GB" sz="1100" b="1">
                <a:latin typeface="Calibri"/>
                <a:ea typeface="Calibri"/>
                <a:cs typeface="Calibri"/>
                <a:sym typeface="Calibri"/>
              </a:rPr>
              <a:t>team tecnico </a:t>
            </a:r>
            <a:r>
              <a:rPr lang="en-GB" sz="1100">
                <a:latin typeface="Calibri"/>
                <a:ea typeface="Calibri"/>
                <a:cs typeface="Calibri"/>
                <a:sym typeface="Calibri"/>
              </a:rPr>
              <a:t>potrebbe acquisire maggiore familiarità con concetti come </a:t>
            </a:r>
            <a:r>
              <a:rPr lang="en-GB" sz="1100" i="1">
                <a:latin typeface="Calibri"/>
                <a:ea typeface="Calibri"/>
                <a:cs typeface="Calibri"/>
                <a:sym typeface="Calibri"/>
              </a:rPr>
              <a:t>Blocking</a:t>
            </a:r>
            <a:r>
              <a:rPr lang="en-GB" sz="1100">
                <a:latin typeface="Calibri"/>
                <a:ea typeface="Calibri"/>
                <a:cs typeface="Calibri"/>
                <a:sym typeface="Calibri"/>
              </a:rPr>
              <a:t>, </a:t>
            </a:r>
            <a:r>
              <a:rPr lang="en-GB" sz="1100" i="1">
                <a:latin typeface="Calibri"/>
                <a:ea typeface="Calibri"/>
                <a:cs typeface="Calibri"/>
                <a:sym typeface="Calibri"/>
              </a:rPr>
              <a:t>Mood and Tone </a:t>
            </a:r>
            <a:r>
              <a:rPr lang="en-GB" sz="1100">
                <a:latin typeface="Calibri"/>
                <a:ea typeface="Calibri"/>
                <a:cs typeface="Calibri"/>
                <a:sym typeface="Calibri"/>
              </a:rPr>
              <a:t>o </a:t>
            </a:r>
            <a:r>
              <a:rPr lang="en-GB" sz="1100" i="1">
                <a:latin typeface="Calibri"/>
                <a:ea typeface="Calibri"/>
                <a:cs typeface="Calibri"/>
                <a:sym typeface="Calibri"/>
              </a:rPr>
              <a:t>Stage Picture</a:t>
            </a:r>
            <a:r>
              <a:rPr lang="en-GB" sz="1100">
                <a:latin typeface="Calibri"/>
                <a:ea typeface="Calibri"/>
                <a:cs typeface="Calibri"/>
                <a:sym typeface="Calibri"/>
              </a:rPr>
              <a:t>.</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Al di là del vocabolario, l'atteggiamento di rispetto, pazienza e curiosità è fondamentale per una collaborazione di successo.</a:t>
            </a:r>
            <a:endParaRPr sz="1300">
              <a:solidFill>
                <a:srgbClr val="569838"/>
              </a:solidFill>
              <a:latin typeface="Calibri"/>
              <a:ea typeface="Calibri"/>
              <a:cs typeface="Calibri"/>
              <a:sym typeface="Calibri"/>
            </a:endParaRPr>
          </a:p>
          <a:p>
            <a:pPr marL="0" lvl="0" indent="0" algn="l" rtl="0">
              <a:lnSpc>
                <a:spcPct val="100000"/>
              </a:lnSpc>
              <a:spcBef>
                <a:spcPts val="1200"/>
              </a:spcBef>
              <a:spcAft>
                <a:spcPts val="0"/>
              </a:spcAft>
              <a:buSzPts val="1400"/>
              <a:buNone/>
            </a:pPr>
            <a:endParaRPr>
              <a:latin typeface="Calibri"/>
              <a:ea typeface="Calibri"/>
              <a:cs typeface="Calibri"/>
              <a:sym typeface="Calibri"/>
            </a:endParaRPr>
          </a:p>
        </p:txBody>
      </p:sp>
      <p:sp>
        <p:nvSpPr>
          <p:cNvPr id="281" name="Google Shape;28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4519fc2d75_0_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g34519fc2d75_0_4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spcBef>
                <a:spcPts val="0"/>
              </a:spcBef>
              <a:spcAft>
                <a:spcPts val="0"/>
              </a:spcAft>
              <a:buClr>
                <a:schemeClr val="dk1"/>
              </a:buClr>
              <a:buSzPts val="1200"/>
              <a:buFont typeface="Calibri"/>
              <a:buChar char="➔"/>
            </a:pPr>
            <a:r>
              <a:rPr lang="en-GB">
                <a:latin typeface="Calibri"/>
                <a:ea typeface="Calibri"/>
                <a:cs typeface="Calibri"/>
                <a:sym typeface="Calibri"/>
              </a:rPr>
              <a:t>Sviluppare le competenze comunicative: principi, tecniche di ascolto attivo e meccanismi di feedback</a:t>
            </a:r>
            <a:endParaRPr>
              <a:latin typeface="Calibri"/>
              <a:ea typeface="Calibri"/>
              <a:cs typeface="Calibri"/>
              <a:sym typeface="Calibri"/>
            </a:endParaRPr>
          </a:p>
          <a:p>
            <a:pPr marL="457200" lvl="0" indent="0" algn="l" rtl="0">
              <a:lnSpc>
                <a:spcPct val="100000"/>
              </a:lnSpc>
              <a:spcBef>
                <a:spcPts val="0"/>
              </a:spcBef>
              <a:spcAft>
                <a:spcPts val="0"/>
              </a:spcAft>
              <a:buClr>
                <a:schemeClr val="dk1"/>
              </a:buClr>
              <a:buSzPts val="1100"/>
              <a:buFont typeface="Arial"/>
              <a:buNone/>
            </a:pP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u="sng">
                <a:latin typeface="Calibri"/>
                <a:ea typeface="Calibri"/>
                <a:cs typeface="Calibri"/>
                <a:sym typeface="Calibri"/>
              </a:rPr>
              <a:t>Principi fondamentali della comunicazione:</a:t>
            </a: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Comprensione condivisa</a:t>
            </a:r>
            <a:r>
              <a:rPr lang="en-GB">
                <a:latin typeface="Calibri"/>
                <a:ea typeface="Calibri"/>
                <a:cs typeface="Calibri"/>
                <a:sym typeface="Calibri"/>
              </a:rPr>
              <a:t>: creare un terreno comune affinché tutti i membri del team comprendano la visione generale e possano anticipare le azioni reciproche.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Chiarire la definizione dei ruoli</a:t>
            </a:r>
            <a:r>
              <a:rPr lang="en-GB">
                <a:latin typeface="Calibri"/>
                <a:ea typeface="Calibri"/>
                <a:cs typeface="Calibri"/>
                <a:sym typeface="Calibri"/>
              </a:rPr>
              <a:t>: assicurarsi che tutti, dai direttori artistici ai tecnici, comprendano le proprie responsabilità specifiche.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Feedback regolare</a:t>
            </a:r>
            <a:r>
              <a:rPr lang="en-GB">
                <a:latin typeface="Calibri"/>
                <a:ea typeface="Calibri"/>
                <a:cs typeface="Calibri"/>
                <a:sym typeface="Calibri"/>
              </a:rPr>
              <a:t>: implementare cicli di feedback strutturati per affrontare tempestivamente i problemi e adeguare i piani.</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Formazione del team</a:t>
            </a:r>
            <a:r>
              <a:rPr lang="en-GB">
                <a:latin typeface="Calibri"/>
                <a:ea typeface="Calibri"/>
                <a:cs typeface="Calibri"/>
                <a:sym typeface="Calibri"/>
              </a:rPr>
              <a:t>:  utilizzare le prove e i workshop per rafforzare sia le competenze tecniche che le dinamiche interpersonali e il  rispetto reciproco.</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Le competenze trasversali sono importanti!</a:t>
            </a:r>
            <a:br>
              <a:rPr lang="en-GB" b="1">
                <a:latin typeface="Calibri"/>
                <a:ea typeface="Calibri"/>
                <a:cs typeface="Calibri"/>
                <a:sym typeface="Calibri"/>
              </a:rPr>
            </a:br>
            <a:r>
              <a:rPr lang="en-GB">
                <a:latin typeface="Calibri"/>
                <a:ea typeface="Calibri"/>
                <a:cs typeface="Calibri"/>
                <a:sym typeface="Calibri"/>
              </a:rPr>
              <a:t>I principi funzionano solo se basati su </a:t>
            </a:r>
            <a:r>
              <a:rPr lang="en-GB" b="1">
                <a:latin typeface="Calibri"/>
                <a:ea typeface="Calibri"/>
                <a:cs typeface="Calibri"/>
                <a:sym typeface="Calibri"/>
              </a:rPr>
              <a:t>empatia, adattabilità, sensibilità </a:t>
            </a:r>
            <a:r>
              <a:rPr lang="en-GB">
                <a:latin typeface="Calibri"/>
                <a:ea typeface="Calibri"/>
                <a:cs typeface="Calibri"/>
                <a:sym typeface="Calibri"/>
              </a:rPr>
              <a:t>e </a:t>
            </a:r>
            <a:r>
              <a:rPr lang="en-GB" b="1">
                <a:latin typeface="Calibri"/>
                <a:ea typeface="Calibri"/>
                <a:cs typeface="Calibri"/>
                <a:sym typeface="Calibri"/>
              </a:rPr>
              <a:t>capacità di gestire i conflitti con calma</a:t>
            </a:r>
            <a:r>
              <a:rPr lang="en-GB">
                <a:latin typeface="Calibri"/>
                <a:ea typeface="Calibri"/>
                <a:cs typeface="Calibri"/>
                <a:sym typeface="Calibri"/>
              </a:rPr>
              <a:t>. Queste competenze trasversali sono essenziali per:</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Costruire la fiducia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Mantenere una comunicazione aperta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Far funzionare tutto senza intoppi</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Risolvere le tensioni non appena sorgono.</a:t>
            </a:r>
            <a:endParaRPr>
              <a:latin typeface="Calibri"/>
              <a:ea typeface="Calibri"/>
              <a:cs typeface="Calibri"/>
              <a:sym typeface="Calibri"/>
            </a:endParaRPr>
          </a:p>
        </p:txBody>
      </p:sp>
      <p:sp>
        <p:nvSpPr>
          <p:cNvPr id="292" name="Google Shape;292;g34519fc2d75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34519fc2d75_0_1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g34519fc2d75_0_1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Strategie di comunicazione multiforme: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Per la categoria di comunicazione </a:t>
            </a:r>
            <a:r>
              <a:rPr lang="en-GB" b="1">
                <a:latin typeface="Calibri"/>
                <a:ea typeface="Calibri"/>
                <a:cs typeface="Calibri"/>
                <a:sym typeface="Calibri"/>
              </a:rPr>
              <a:t>Interazioni strategiche e feedback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Si suggeriscono le seguenti strategie: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Aggiornamenti e riunioni regolari: </a:t>
            </a:r>
            <a:r>
              <a:rPr lang="en-GB">
                <a:latin typeface="Calibri"/>
                <a:ea typeface="Calibri"/>
                <a:cs typeface="Calibri"/>
                <a:sym typeface="Calibri"/>
              </a:rPr>
              <a:t>tenere tutti informati.</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Facilitatori: </a:t>
            </a:r>
            <a:r>
              <a:rPr lang="en-GB">
                <a:latin typeface="Calibri"/>
                <a:ea typeface="Calibri"/>
                <a:cs typeface="Calibri"/>
                <a:sym typeface="Calibri"/>
              </a:rPr>
              <a:t>mediare i malintesi.</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Cicli di feedback: </a:t>
            </a:r>
            <a:r>
              <a:rPr lang="en-GB">
                <a:latin typeface="Calibri"/>
                <a:ea typeface="Calibri"/>
                <a:cs typeface="Calibri"/>
                <a:sym typeface="Calibri"/>
              </a:rPr>
              <a:t>spazi strutturati (ad esempio, revisioni post-prova) per un feedback trasparente, che favorisca il senso di appartenenza.</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Perché è importante? </a:t>
            </a:r>
            <a:r>
              <a:rPr lang="en-GB">
                <a:latin typeface="Calibri"/>
                <a:ea typeface="Calibri"/>
                <a:cs typeface="Calibri"/>
                <a:sym typeface="Calibri"/>
              </a:rPr>
              <a:t> Garantisce un allineamento continuo, affronta le questioni in modo proattivo, promuove canali di comunicazione chiari e crea una cultura della trasparenza.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Per quanto riguarda </a:t>
            </a:r>
            <a:r>
              <a:rPr lang="en-GB">
                <a:latin typeface="Calibri"/>
                <a:ea typeface="Calibri"/>
                <a:cs typeface="Calibri"/>
                <a:sym typeface="Calibri"/>
              </a:rPr>
              <a:t>il principio</a:t>
            </a:r>
            <a:r>
              <a:rPr lang="en-GB" b="1">
                <a:latin typeface="Calibri"/>
                <a:ea typeface="Calibri"/>
                <a:cs typeface="Calibri"/>
                <a:sym typeface="Calibri"/>
              </a:rPr>
              <a:t> dei metodi e dei canali di comunicazione, </a:t>
            </a:r>
            <a:r>
              <a:rPr lang="en-GB">
                <a:latin typeface="Calibri"/>
                <a:ea typeface="Calibri"/>
                <a:cs typeface="Calibri"/>
                <a:sym typeface="Calibri"/>
              </a:rPr>
              <a:t>le quattro strategie seguenti sono importanti per la pratica: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Verbale: </a:t>
            </a:r>
            <a:r>
              <a:rPr lang="en-GB">
                <a:latin typeface="Calibri"/>
                <a:ea typeface="Calibri"/>
                <a:cs typeface="Calibri"/>
                <a:sym typeface="Calibri"/>
              </a:rPr>
              <a:t>briefing preliminari, termini standardizzati, feedback strutturato, coordinamento immediato, riunioni facilitate.</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Non verbale: </a:t>
            </a:r>
            <a:r>
              <a:rPr lang="en-GB">
                <a:latin typeface="Calibri"/>
                <a:ea typeface="Calibri"/>
                <a:cs typeface="Calibri"/>
                <a:sym typeface="Calibri"/>
              </a:rPr>
              <a:t>linguaggio del corpo, segnali visivi, gesti.</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Scritto: </a:t>
            </a:r>
            <a:r>
              <a:rPr lang="en-GB">
                <a:latin typeface="Calibri"/>
                <a:ea typeface="Calibri"/>
                <a:cs typeface="Calibri"/>
                <a:sym typeface="Calibri"/>
              </a:rPr>
              <a:t>briefing di produzione, rider tecnici, verbali delle riunioni, piattaforme digitali per la documentazione e l'archiviazione.</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4. Strumenti digitali: </a:t>
            </a:r>
            <a:r>
              <a:rPr lang="en-GB">
                <a:latin typeface="Calibri"/>
                <a:ea typeface="Calibri"/>
                <a:cs typeface="Calibri"/>
                <a:sym typeface="Calibri"/>
              </a:rPr>
              <a:t>calendari condivisi, chat, piattaforme di condivisione file per la trasparenza.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Perché è importante? Queste strategie forniscono canali diversificati per il flusso di informazioni, garantiscono chiarezza e riducono l'ambiguità, rafforzano la comprensione attraverso più sensi e creano una registrazione affidabile delle decisioni e dei piani. I formatori possono evidenziare l'importanza di ciascun tipo in scenari specifici.</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E per la terza categoria </a:t>
            </a:r>
            <a:r>
              <a:rPr lang="en-GB" b="1">
                <a:latin typeface="Calibri"/>
                <a:ea typeface="Calibri"/>
                <a:cs typeface="Calibri"/>
                <a:sym typeface="Calibri"/>
              </a:rPr>
              <a:t>- Risoluzione collaborativa dei problemi </a:t>
            </a:r>
            <a:r>
              <a:rPr lang="en-GB">
                <a:latin typeface="Calibri"/>
                <a:ea typeface="Calibri"/>
                <a:cs typeface="Calibri"/>
                <a:sym typeface="Calibri"/>
              </a:rPr>
              <a:t>- applicare: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Esercizi di simulazione: </a:t>
            </a:r>
            <a:r>
              <a:rPr lang="en-GB">
                <a:latin typeface="Calibri"/>
                <a:ea typeface="Calibri"/>
                <a:cs typeface="Calibri"/>
                <a:sym typeface="Calibri"/>
              </a:rPr>
              <a:t>immaginare scenari e affrontare situazioni di vita reale</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Sessioni di co-progettazione: </a:t>
            </a:r>
            <a:r>
              <a:rPr lang="en-GB">
                <a:latin typeface="Calibri"/>
                <a:ea typeface="Calibri"/>
                <a:cs typeface="Calibri"/>
                <a:sym typeface="Calibri"/>
              </a:rPr>
              <a:t>mettere in campo diverse prospettive in modo collaborativo.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Workshop strutturati e riunioni congiunte: </a:t>
            </a:r>
            <a:r>
              <a:rPr lang="en-GB">
                <a:latin typeface="Calibri"/>
                <a:ea typeface="Calibri"/>
                <a:cs typeface="Calibri"/>
                <a:sym typeface="Calibri"/>
              </a:rPr>
              <a:t>assicurarsi che tutti siano inclusi.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Perché è importante? Perché incoraggia la risoluzione precoce dei problemi, colma il divario tra prospettive creative e tecniche e crea allineamento attraverso l'apprendimento condiviso e il processo decisionale.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Ascolto attivo Tecniche chiave</a:t>
            </a:r>
            <a:endParaRPr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L'ascolto attivo </a:t>
            </a:r>
            <a:r>
              <a:rPr lang="en-GB">
                <a:latin typeface="Calibri"/>
                <a:ea typeface="Calibri"/>
                <a:cs typeface="Calibri"/>
                <a:sym typeface="Calibri"/>
              </a:rPr>
              <a:t>consiste nel prestare profonda attenzione sia alle parole che ai segnali non verbali (tono, espressioni facciali, linguaggio del corpo). Si tratta di comprendere </a:t>
            </a:r>
            <a:r>
              <a:rPr lang="en-GB" i="1">
                <a:latin typeface="Calibri"/>
                <a:ea typeface="Calibri"/>
                <a:cs typeface="Calibri"/>
                <a:sym typeface="Calibri"/>
              </a:rPr>
              <a:t>l'intento </a:t>
            </a:r>
            <a:r>
              <a:rPr lang="en-GB">
                <a:latin typeface="Calibri"/>
                <a:ea typeface="Calibri"/>
                <a:cs typeface="Calibri"/>
                <a:sym typeface="Calibri"/>
              </a:rPr>
              <a:t>dietro un messaggio al fine di costruire fiducia, rafforzare il lavoro di squadra e migliorare la comunicazione, creando uno spazio sicuro per la collaborazione, incoraggiando il dialogo aperto e approfondendo la comprensione tra ruoli diversi.</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7 meccanismi chiave di feedback: </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Il feedback aiuta a plasmare le idee, mantiene chiara la comunicazione, incoraggia il pensiero creativo e crea fiducia tra i team artistici e tecnici. È importante perché:</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Il feedback fa </a:t>
            </a:r>
            <a:r>
              <a:rPr lang="en-GB" u="sng">
                <a:latin typeface="Calibri"/>
                <a:ea typeface="Calibri"/>
                <a:cs typeface="Calibri"/>
                <a:sym typeface="Calibri"/>
              </a:rPr>
              <a:t>parte della natura collaborativa </a:t>
            </a:r>
            <a:r>
              <a:rPr lang="en-GB">
                <a:latin typeface="Calibri"/>
                <a:ea typeface="Calibri"/>
                <a:cs typeface="Calibri"/>
                <a:sym typeface="Calibri"/>
              </a:rPr>
              <a:t>delle arti dello spettacolo. Mette in discussione i preconcetti e ispira soluzioni ricche di </a:t>
            </a:r>
            <a:r>
              <a:rPr lang="en-GB" b="1">
                <a:latin typeface="Calibri"/>
                <a:ea typeface="Calibri"/>
                <a:cs typeface="Calibri"/>
                <a:sym typeface="Calibri"/>
              </a:rPr>
              <a:t>creatività </a:t>
            </a:r>
            <a:r>
              <a:rPr lang="en-GB">
                <a:latin typeface="Calibri"/>
                <a:ea typeface="Calibri"/>
                <a:cs typeface="Calibri"/>
                <a:sym typeface="Calibri"/>
              </a:rPr>
              <a:t>e </a:t>
            </a:r>
            <a:r>
              <a:rPr lang="en-GB" b="1">
                <a:latin typeface="Calibri"/>
                <a:ea typeface="Calibri"/>
                <a:cs typeface="Calibri"/>
                <a:sym typeface="Calibri"/>
              </a:rPr>
              <a:t>fiducia</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È </a:t>
            </a:r>
            <a:r>
              <a:rPr lang="en-GB" u="sng">
                <a:latin typeface="Calibri"/>
                <a:ea typeface="Calibri"/>
                <a:cs typeface="Calibri"/>
                <a:sym typeface="Calibri"/>
              </a:rPr>
              <a:t>un processo attivo </a:t>
            </a:r>
            <a:r>
              <a:rPr lang="en-GB">
                <a:latin typeface="Calibri"/>
                <a:ea typeface="Calibri"/>
                <a:cs typeface="Calibri"/>
                <a:sym typeface="Calibri"/>
              </a:rPr>
              <a:t>che affina l'espressione e invita a fornire input per </a:t>
            </a:r>
            <a:r>
              <a:rPr lang="en-GB" b="1">
                <a:latin typeface="Calibri"/>
                <a:ea typeface="Calibri"/>
                <a:cs typeface="Calibri"/>
                <a:sym typeface="Calibri"/>
              </a:rPr>
              <a:t>perfezionare le idee.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u="sng">
                <a:latin typeface="Calibri"/>
                <a:ea typeface="Calibri"/>
                <a:cs typeface="Calibri"/>
                <a:sym typeface="Calibri"/>
              </a:rPr>
              <a:t>Incoraggia l'apertura e crea un ambiente favorevole </a:t>
            </a:r>
            <a:r>
              <a:rPr lang="en-GB">
                <a:latin typeface="Calibri"/>
                <a:ea typeface="Calibri"/>
                <a:cs typeface="Calibri"/>
                <a:sym typeface="Calibri"/>
              </a:rPr>
              <a:t>in cui le persone </a:t>
            </a:r>
            <a:r>
              <a:rPr lang="en-GB" b="1">
                <a:latin typeface="Calibri"/>
                <a:ea typeface="Calibri"/>
                <a:cs typeface="Calibri"/>
                <a:sym typeface="Calibri"/>
              </a:rPr>
              <a:t>si sentono sicure nel condividere </a:t>
            </a:r>
            <a:r>
              <a:rPr lang="en-GB">
                <a:latin typeface="Calibri"/>
                <a:ea typeface="Calibri"/>
                <a:cs typeface="Calibri"/>
                <a:sym typeface="Calibri"/>
              </a:rPr>
              <a:t>idee, </a:t>
            </a:r>
            <a:r>
              <a:rPr lang="en-GB" b="1">
                <a:latin typeface="Calibri"/>
                <a:ea typeface="Calibri"/>
                <a:cs typeface="Calibri"/>
                <a:sym typeface="Calibri"/>
              </a:rPr>
              <a:t>dare </a:t>
            </a:r>
            <a:r>
              <a:rPr lang="en-GB">
                <a:latin typeface="Calibri"/>
                <a:ea typeface="Calibri"/>
                <a:cs typeface="Calibri"/>
                <a:sym typeface="Calibri"/>
              </a:rPr>
              <a:t>suggerimenti, </a:t>
            </a:r>
            <a:r>
              <a:rPr lang="en-GB" b="1">
                <a:latin typeface="Calibri"/>
                <a:ea typeface="Calibri"/>
                <a:cs typeface="Calibri"/>
                <a:sym typeface="Calibri"/>
              </a:rPr>
              <a:t>assumersi </a:t>
            </a:r>
            <a:r>
              <a:rPr lang="en-GB" b="1">
                <a:latin typeface="Calibri"/>
                <a:ea typeface="Calibri"/>
                <a:cs typeface="Calibri"/>
                <a:sym typeface="Calibri"/>
              </a:rPr>
              <a:t>rischi</a:t>
            </a:r>
            <a:r>
              <a:rPr lang="en-GB">
                <a:latin typeface="Calibri"/>
                <a:ea typeface="Calibri"/>
                <a:cs typeface="Calibri"/>
                <a:sym typeface="Calibri"/>
              </a:rPr>
              <a:t> creativi </a:t>
            </a:r>
            <a:r>
              <a:rPr lang="en-GB">
                <a:latin typeface="Calibri"/>
                <a:ea typeface="Calibri"/>
                <a:cs typeface="Calibri"/>
                <a:sym typeface="Calibri"/>
              </a:rPr>
              <a:t>e allineare la visione artistica con l'esecuzione tecnica</a:t>
            </a: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r>
              <a:rPr lang="en-GB" b="1">
                <a:latin typeface="Calibri"/>
                <a:ea typeface="Calibri"/>
                <a:cs typeface="Calibri"/>
                <a:sym typeface="Calibri"/>
              </a:rPr>
              <a:t>Esempi:</a:t>
            </a:r>
            <a:endParaRPr b="1">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a:latin typeface="Calibri"/>
                <a:ea typeface="Calibri"/>
                <a:cs typeface="Calibri"/>
                <a:sym typeface="Calibri"/>
              </a:rPr>
              <a:t>(Concentrati su azioni chiare, non su impressioni vaghe) </a:t>
            </a:r>
            <a:r>
              <a:rPr lang="en-GB">
                <a:latin typeface="Calibri"/>
                <a:ea typeface="Calibri"/>
                <a:cs typeface="Calibri"/>
                <a:sym typeface="Calibri"/>
              </a:rPr>
              <a:t> ad esempio, "L'illuminazione ha subito un ritardo di 10 minuti", non "La scena sembrava fuori posto"</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(Mantieni il feedback equo e neutrale) </a:t>
            </a:r>
            <a:r>
              <a:rPr lang="en-GB">
                <a:solidFill>
                  <a:srgbClr val="000000"/>
                </a:solidFill>
                <a:latin typeface="Calibri"/>
                <a:ea typeface="Calibri"/>
                <a:cs typeface="Calibri"/>
                <a:sym typeface="Calibri"/>
              </a:rPr>
              <a:t> ad es. </a:t>
            </a:r>
            <a:r>
              <a:rPr lang="en-GB">
                <a:latin typeface="Calibri"/>
                <a:ea typeface="Calibri"/>
                <a:cs typeface="Calibri"/>
                <a:sym typeface="Calibri"/>
              </a:rPr>
              <a:t>invece di "Sei disorganizzato", dì "L'oggetto di scena non era al suo posto durante l'ultima transizione". </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latin typeface="Calibri"/>
                <a:ea typeface="Calibri"/>
                <a:cs typeface="Calibri"/>
                <a:sym typeface="Calibri"/>
              </a:rPr>
              <a:t>(Siate chiari senza edulcorare)  ad es. </a:t>
            </a:r>
            <a:r>
              <a:rPr lang="en-GB">
                <a:latin typeface="Calibri"/>
                <a:ea typeface="Calibri"/>
                <a:cs typeface="Calibri"/>
                <a:sym typeface="Calibri"/>
              </a:rPr>
              <a:t>"La tua energia nella scena iniziale era fantastica, ma la chiarezza vocale potrebbe essere maggiore nel monologo finale".</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(Tempestività e privacy) </a:t>
            </a:r>
            <a:r>
              <a:rPr lang="en-GB">
                <a:solidFill>
                  <a:srgbClr val="000000"/>
                </a:solidFill>
                <a:latin typeface="Calibri"/>
                <a:ea typeface="Calibri"/>
                <a:cs typeface="Calibri"/>
                <a:sym typeface="Calibri"/>
              </a:rPr>
              <a:t>Ad esempio, discutere di un segnale di illuminazione mancato con il tecnico subito dopo le prove, in un angolo tranquillo, non durante una riunione con tutto il cast.</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(Responsabilità condivisa e azione orientata al futuro</a:t>
            </a:r>
            <a:r>
              <a:rPr lang="en-GB">
                <a:solidFill>
                  <a:srgbClr val="000000"/>
                </a:solidFill>
                <a:latin typeface="Calibri"/>
                <a:ea typeface="Calibri"/>
                <a:cs typeface="Calibri"/>
                <a:sym typeface="Calibri"/>
              </a:rPr>
              <a:t>). Ad esempio, chiedi "Come possiamo evitare che succeda di nuovo?" invece di dare la colpa a qualcuno.</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 (Riconoscere le sfide e offrire supporto). </a:t>
            </a:r>
            <a:r>
              <a:rPr lang="en-GB">
                <a:solidFill>
                  <a:srgbClr val="000000"/>
                </a:solidFill>
                <a:latin typeface="Calibri"/>
                <a:ea typeface="Calibri"/>
                <a:cs typeface="Calibri"/>
                <a:sym typeface="Calibri"/>
              </a:rPr>
              <a:t>Ad esempio: "So che i cambi rapidi sono impegnativi. Cosa possiamo modificare nel cambio di scena per renderti le cose più facili?"</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(Assicurarsi che il feedback porti a progressi, dimostrando attenzione. Responsabilità) </a:t>
            </a:r>
            <a:r>
              <a:rPr lang="en-GB">
                <a:solidFill>
                  <a:srgbClr val="000000"/>
                </a:solidFill>
                <a:latin typeface="Calibri"/>
                <a:ea typeface="Calibri"/>
                <a:cs typeface="Calibri"/>
                <a:sym typeface="Calibri"/>
              </a:rPr>
              <a:t>  Ad esempio: una settimana dopo, chiedere: "Come stanno funzionando i nuovi segni sul palco per il tuo ingresso?"</a:t>
            </a:r>
            <a:endParaRPr>
              <a:solidFill>
                <a:srgbClr val="000000"/>
              </a:solidFill>
              <a:latin typeface="Calibri"/>
              <a:ea typeface="Calibri"/>
              <a:cs typeface="Calibri"/>
              <a:sym typeface="Calibri"/>
            </a:endParaRPr>
          </a:p>
          <a:p>
            <a:pPr marL="0" lvl="0" indent="0" algn="l" rtl="0">
              <a:spcBef>
                <a:spcPts val="0"/>
              </a:spcBef>
              <a:spcAft>
                <a:spcPts val="0"/>
              </a:spcAft>
              <a:buNone/>
            </a:pPr>
            <a:endParaRPr>
              <a:solidFill>
                <a:srgbClr val="000000"/>
              </a:solidFill>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p:txBody>
      </p:sp>
      <p:sp>
        <p:nvSpPr>
          <p:cNvPr id="302" name="Google Shape;302;g34519fc2d75_0_1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3" name="Google Shape;31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b="1">
                <a:latin typeface="Calibri"/>
                <a:ea typeface="Calibri"/>
                <a:cs typeface="Calibri"/>
                <a:sym typeface="Calibri"/>
              </a:rPr>
              <a:t>Risoluzione dei problemi e gestione dei conflitti</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Le arti dello spettacolo operano in un mondo caratterizzato da una costante imprevedibilità. Ciò richiede una straordinaria capacità di pensare rapidamente e risolvere i problemi. La risoluzione dei problemi è la capacità di trasformare il caos in successo, garantendo slancio e preservando l'integrità dello spettacolo.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Risoluzione dei problemi</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  La mentalità di base: trovare soluzioni creative </a:t>
            </a:r>
            <a:r>
              <a:rPr lang="en-GB" i="1">
                <a:latin typeface="Calibri"/>
                <a:ea typeface="Calibri"/>
                <a:cs typeface="Calibri"/>
                <a:sym typeface="Calibri"/>
              </a:rPr>
              <a:t>(immagine) </a:t>
            </a:r>
            <a:endParaRPr i="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ii. L'aspetto del team: </a:t>
            </a:r>
            <a:r>
              <a:rPr lang="en-GB" i="1">
                <a:latin typeface="Calibri"/>
                <a:ea typeface="Calibri"/>
                <a:cs typeface="Calibri"/>
                <a:sym typeface="Calibri"/>
              </a:rPr>
              <a:t>la risoluzione dei problemi è un lavoro di squadra che implica la gestione costruttiva sia delle emozioni che delle idee, soprattutto sotto pressione: </a:t>
            </a:r>
            <a:endParaRPr i="1">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Gestire le emozioni in modo costruttivo: </a:t>
            </a:r>
            <a:r>
              <a:rPr lang="en-GB">
                <a:latin typeface="Calibri"/>
                <a:ea typeface="Calibri"/>
                <a:cs typeface="Calibri"/>
                <a:sym typeface="Calibri"/>
              </a:rPr>
              <a:t> incanalare lo stress nella collaborazione, non nel conflitto. Creare uno spazio in cui le frustrazioni siano espresse con rispetto e trasformate in soluzioni attuabili</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Coltivare il rispetto durante il brainstorming: </a:t>
            </a:r>
            <a:r>
              <a:rPr lang="en-GB">
                <a:latin typeface="Calibri"/>
                <a:ea typeface="Calibri"/>
                <a:cs typeface="Calibri"/>
                <a:sym typeface="Calibri"/>
              </a:rPr>
              <a:t>tutte le idee iniziali, per quanto non convenzionali, meritano di essere prese in considerazione. Respingere prematuramente i suggerimenti soffoca la creatività e mina la fiducia.</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Promuovere la sicurezza psicologica: </a:t>
            </a:r>
            <a:r>
              <a:rPr lang="en-GB">
                <a:latin typeface="Calibri"/>
                <a:ea typeface="Calibri"/>
                <a:cs typeface="Calibri"/>
                <a:sym typeface="Calibri"/>
              </a:rPr>
              <a:t>incoraggiare prospettive diverse e un dialogo aperto. Ciò consente alle persone di condividere liberamente le proprie idee, stimolando il pensiero innovativo.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p:txBody>
      </p:sp>
      <p:sp>
        <p:nvSpPr>
          <p:cNvPr id="314" name="Google Shape;31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4519fc2d75_0_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4" name="Google Shape;324;g34519fc2d75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GB" b="1">
                <a:latin typeface="Calibri"/>
                <a:ea typeface="Calibri"/>
                <a:cs typeface="Calibri"/>
                <a:sym typeface="Calibri"/>
              </a:rPr>
              <a:t>La gestione dei conflitti </a:t>
            </a:r>
            <a:r>
              <a:rPr lang="en-GB">
                <a:latin typeface="Calibri"/>
                <a:ea typeface="Calibri"/>
                <a:cs typeface="Calibri"/>
                <a:sym typeface="Calibri"/>
              </a:rPr>
              <a:t>nelle arti dello spettacolo consiste nel risolvere i disaccordi in un ambiente esigente e collaborativo, al fine di garantire che i conflitti non interferiscano con il processo creativo o il successo della produzione. </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ESERCIZIO: </a:t>
            </a:r>
            <a:r>
              <a:rPr lang="en-GB" sz="1200" i="0" u="none" strike="noStrike" cap="none">
                <a:solidFill>
                  <a:schemeClr val="dk1"/>
                </a:solidFill>
                <a:latin typeface="Calibri"/>
                <a:ea typeface="Calibri"/>
                <a:cs typeface="Calibri"/>
                <a:sym typeface="Calibri"/>
              </a:rPr>
              <a:t>Esercizio basato su uno scenario: </a:t>
            </a:r>
            <a:r>
              <a:rPr lang="en-GB" sz="1200" b="1" i="0" u="none" strike="noStrike" cap="none">
                <a:solidFill>
                  <a:schemeClr val="dk1"/>
                </a:solidFill>
                <a:latin typeface="Calibri"/>
                <a:ea typeface="Calibri"/>
                <a:cs typeface="Calibri"/>
                <a:sym typeface="Calibri"/>
              </a:rPr>
              <a:t> Facilitare la risoluzione dei conflitti in un team creativo</a:t>
            </a:r>
            <a:endParaRPr sz="12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r>
              <a:rPr lang="en-GB">
                <a:latin typeface="Calibri"/>
                <a:ea typeface="Calibri"/>
                <a:cs typeface="Calibri"/>
                <a:sym typeface="Calibri"/>
              </a:rPr>
              <a:t>Chiedete agli studenti di delineare quali strategie di risoluzione dei conflitti applicherebbero e di riflettere su come il loro approccio promuove un processo decisionale inclusivo, la comprensione intergenerazionale e lo sviluppo delle competenze trasversali in ambienti collaborativi nel campo delle arti dello spettacolo. Sentitevi liberi di utilizzare gli spunti di riflessione come supporto.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Scenario: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i="0" u="none" strike="noStrike" cap="none">
                <a:solidFill>
                  <a:schemeClr val="dk1"/>
                </a:solidFill>
                <a:latin typeface="Calibri"/>
                <a:ea typeface="Calibri"/>
                <a:cs typeface="Calibri"/>
                <a:sym typeface="Calibri"/>
              </a:rPr>
              <a:t>Durante le prove tecniche finali di un'opera contemporanea diretta da giovani, il regista (un giovane artista emergente) richiede un cambiamento drastico dell'illuminazione per intensificare una scena culminante. Il lighting designer, un tecnico esperto, si oppone, citando i rischi per la sicurezza e la necessità di tempo per la ricalibrazione. Lo scambio diventa teso: il regista si sente ignorato, il designer si sente respinto e il resto del team diventa visibilmente a disagio. In qualità di formatore che supervisiona questo processo collaborativo, come intervenite utilizzando strumenti di risoluzione dei conflitti per ripristinare la fiducia, la chiarezza e il flusso creativo?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Suggerimenti per la riflessione</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Identifica </a:t>
            </a:r>
            <a:r>
              <a:rPr lang="en-GB" sz="1200" i="0" u="none" strike="noStrike" cap="none">
                <a:solidFill>
                  <a:schemeClr val="dk1"/>
                </a:solidFill>
                <a:latin typeface="Calibri"/>
                <a:ea typeface="Calibri"/>
                <a:cs typeface="Calibri"/>
                <a:sym typeface="Calibri"/>
              </a:rPr>
              <a:t>gli strumenti di gestione dei conflitti più rilevanti (ad esempio, ascolto attivo, riformulazione, mediazione).</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Descrivi </a:t>
            </a:r>
            <a:r>
              <a:rPr lang="en-GB" sz="1200" i="0" u="none" strike="noStrike" cap="none">
                <a:solidFill>
                  <a:schemeClr val="dk1"/>
                </a:solidFill>
                <a:latin typeface="Calibri"/>
                <a:ea typeface="Calibri"/>
                <a:cs typeface="Calibri"/>
                <a:sym typeface="Calibri"/>
              </a:rPr>
              <a:t>come sosterresti sia il regista emergente che il tecnico esperto, affrontando al contempo il disagio del resto del team.</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Suggerimenti per la riflessione: </a:t>
            </a:r>
            <a:endParaRPr b="1">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Quali sono state le cause alla base del conflitto in questo scenario</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Come medieresti tra le parti coinvolte?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Quali soft skill (ad esempio, ascolto attivo, adattabilità) daresti la priorità?</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Come potresti creare lo spazio per una risoluzione senza forzare un accordo?</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Cosa faresti di diverso se ciò accadesse nel tuo contesto formativo?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i="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1" u="none" strike="noStrike" cap="none">
                <a:solidFill>
                  <a:schemeClr val="dk1"/>
                </a:solidFill>
                <a:latin typeface="Calibri"/>
                <a:ea typeface="Calibri"/>
                <a:cs typeface="Calibri"/>
                <a:sym typeface="Calibri"/>
              </a:rPr>
              <a:t>Nota: </a:t>
            </a:r>
            <a:r>
              <a:rPr lang="en-GB" sz="1200" i="0" u="none" strike="noStrike" cap="none">
                <a:solidFill>
                  <a:schemeClr val="dk1"/>
                </a:solidFill>
                <a:latin typeface="Calibri"/>
                <a:ea typeface="Calibri"/>
                <a:cs typeface="Calibri"/>
                <a:sym typeface="Calibri"/>
              </a:rPr>
              <a:t>rifletti sempre e adatta gli strumenti di risoluzione dei conflitti al ritmo, ai ruoli e alle pressioni specifici di ogni contesto all'interno del variegato panorama del </a:t>
            </a:r>
            <a:r>
              <a:rPr lang="en-GB" sz="1200" i="1" u="none" strike="noStrike" cap="none">
                <a:solidFill>
                  <a:schemeClr val="dk1"/>
                </a:solidFill>
                <a:latin typeface="Calibri"/>
                <a:ea typeface="Calibri"/>
                <a:cs typeface="Calibri"/>
                <a:sym typeface="Calibri"/>
              </a:rPr>
              <a:t>settore</a:t>
            </a:r>
            <a:r>
              <a:rPr lang="en-GB" sz="1200" i="0" u="none" strike="noStrike" cap="none">
                <a:solidFill>
                  <a:schemeClr val="dk1"/>
                </a:solidFill>
                <a:latin typeface="Calibri"/>
                <a:ea typeface="Calibri"/>
                <a:cs typeface="Calibri"/>
                <a:sym typeface="Calibri"/>
              </a:rPr>
              <a:t> dello spettacolo dal vivo</a:t>
            </a:r>
            <a:r>
              <a:rPr lang="en-GB" sz="1200" i="1" u="none" strike="noStrike" cap="none">
                <a:solidFill>
                  <a:schemeClr val="dk1"/>
                </a:solidFill>
                <a:latin typeface="Calibri"/>
                <a:ea typeface="Calibri"/>
                <a:cs typeface="Calibri"/>
                <a:sym typeface="Calibri"/>
              </a:rPr>
              <a:t>.</a:t>
            </a:r>
            <a:endParaRPr>
              <a:latin typeface="Calibri"/>
              <a:ea typeface="Calibri"/>
              <a:cs typeface="Calibri"/>
              <a:sym typeface="Calibri"/>
            </a:endParaRPr>
          </a:p>
        </p:txBody>
      </p:sp>
      <p:sp>
        <p:nvSpPr>
          <p:cNvPr id="325" name="Google Shape;325;g34519fc2d75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4519fc2d75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6" name="Google Shape;336;g34519fc2d75_0_6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Gestione delle trattative</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La negoziazione è una competenza fondamentale nella vita, utilizzata naturalmente ogni giorno, ma spesso sottoutilizzata a livello professionale. Nelle arti dello spettacolo, è una conversazione, un dare e avere per trovare un terreno comune che garantisca a tutte le parti di sentirsi ascoltate, rispettate e soddisfatte. Una negoziazione costruttiva consiste nel costruire relazioni più solide e soluzioni durature. </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Tecniche di negoziazione - per promuovere chiarezza, flessibilità e vantaggi reciproci.</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b="1">
                <a:latin typeface="Calibri"/>
                <a:ea typeface="Calibri"/>
                <a:cs typeface="Calibri"/>
                <a:sym typeface="Calibri"/>
              </a:rPr>
              <a:t>Comunicazione PULL: </a:t>
            </a:r>
            <a:r>
              <a:rPr lang="en-GB">
                <a:latin typeface="Calibri"/>
                <a:ea typeface="Calibri"/>
                <a:cs typeface="Calibri"/>
                <a:sym typeface="Calibri"/>
              </a:rPr>
              <a:t>uno stile di comunicazione che cerca attivamente di comprendere il punto di vista degli altri, invitando all'apertura, alla curiosità e al dialogo costruttivo per trasformare le differenze in accordi collaborativi, piuttosto che spingere le argomentazioni o reagire in modo difensivo.</a:t>
            </a:r>
            <a:endParaRPr b="1">
              <a:latin typeface="Calibri"/>
              <a:ea typeface="Calibri"/>
              <a:cs typeface="Calibri"/>
              <a:sym typeface="Calibri"/>
            </a:endParaRPr>
          </a:p>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Gestione del cambiamento </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Idea centrale: </a:t>
            </a:r>
            <a:r>
              <a:rPr lang="en-GB">
                <a:latin typeface="Calibri"/>
                <a:ea typeface="Calibri"/>
                <a:cs typeface="Calibri"/>
                <a:sym typeface="Calibri"/>
              </a:rPr>
              <a:t>nel settore imprevedibile delle arti dello spettacolo, la gestione del cambiamento richiede fiducia, resilienza e agilità per trasformare le sfide in crescita. </a:t>
            </a:r>
            <a:r>
              <a:rPr lang="en-GB">
                <a:latin typeface="Calibri"/>
                <a:ea typeface="Calibri"/>
                <a:cs typeface="Calibri"/>
                <a:sym typeface="Calibri"/>
              </a:rPr>
              <a:t>Gli elementi essenziali per le basi del cambiamento sono la fiducia e la resilienza per affrontare il cambiamento in modo mirato e consentire ai team di crescere attraverso di esso.</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 Abbracciare </a:t>
            </a:r>
            <a:r>
              <a:rPr lang="en-GB" b="1">
                <a:latin typeface="Calibri"/>
                <a:ea typeface="Calibri"/>
                <a:cs typeface="Calibri"/>
                <a:sym typeface="Calibri"/>
              </a:rPr>
              <a:t>l'agilità</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Mentalità: approccio flessibile e graduale. Imparare facendo (testare, adattare, migliorare).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Struttura Scrum (strumenti pratici):</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Sviluppo iterativo (sprint): cicli di lavoro brevi per un rapido adattamento.</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Visibilità e adattabilità: controlli regolari per garantire la trasparenza.</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Team interfunzionali: collaborazione diversificata.</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Chiarezza dei ruoli e responsabilità: ruoli strutturati all'interno del team.</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Risposta agli stakeholder: progetti incentrati sul pubblico/sugli stakeholder.</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Miglioramento continuo: retrospettive per l'apprendimento e il miglioramento.</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ii. Gestire le transizioni: </a:t>
            </a:r>
            <a:r>
              <a:rPr lang="en-GB" b="1">
                <a:latin typeface="Calibri"/>
                <a:ea typeface="Calibri"/>
                <a:cs typeface="Calibri"/>
                <a:sym typeface="Calibri"/>
              </a:rPr>
              <a:t>il modello Bridges</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Focus</a:t>
            </a:r>
            <a:r>
              <a:rPr lang="en-GB">
                <a:latin typeface="Calibri"/>
                <a:ea typeface="Calibri"/>
                <a:cs typeface="Calibri"/>
                <a:sym typeface="Calibri"/>
              </a:rPr>
              <a:t>: affronta l'impatto emotivo del cambiamento sugli individui.</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Tre fasi della transizione:</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Fine, perdita e distacco: reazioni (paura, resistenza). </a:t>
            </a:r>
            <a:br>
              <a:rPr lang="en-GB">
                <a:latin typeface="Calibri"/>
                <a:ea typeface="Calibri"/>
                <a:cs typeface="Calibri"/>
                <a:sym typeface="Calibri"/>
              </a:rPr>
            </a:br>
            <a:r>
              <a:rPr lang="en-GB">
                <a:latin typeface="Calibri"/>
                <a:ea typeface="Calibri"/>
                <a:cs typeface="Calibri"/>
                <a:sym typeface="Calibri"/>
              </a:rPr>
              <a:t>Supporto: empatia, riconoscimento della perdita.</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La zona neutra: "In-between" (confusione, frustrazione). </a:t>
            </a:r>
            <a:br>
              <a:rPr lang="en-GB">
                <a:latin typeface="Calibri"/>
                <a:ea typeface="Calibri"/>
                <a:cs typeface="Calibri"/>
                <a:sym typeface="Calibri"/>
              </a:rPr>
            </a:br>
            <a:r>
              <a:rPr lang="en-GB">
                <a:latin typeface="Calibri"/>
                <a:ea typeface="Calibri"/>
                <a:cs typeface="Calibri"/>
                <a:sym typeface="Calibri"/>
              </a:rPr>
              <a:t>Supporto: spazio sicuro, obiettivi chiari a breve termine.</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Il nuovo inizio: accettazione, nuove routine (positive). </a:t>
            </a:r>
            <a:br>
              <a:rPr lang="en-GB">
                <a:latin typeface="Calibri"/>
                <a:ea typeface="Calibri"/>
                <a:cs typeface="Calibri"/>
                <a:sym typeface="Calibri"/>
              </a:rPr>
            </a:br>
            <a:r>
              <a:rPr lang="en-GB">
                <a:latin typeface="Calibri"/>
                <a:ea typeface="Calibri"/>
                <a:cs typeface="Calibri"/>
                <a:sym typeface="Calibri"/>
              </a:rPr>
              <a:t>Supporto: celebrazione delle vittorie, chiarimento dei ruoli.</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iv. Strumento per il miglioramento continuo: </a:t>
            </a:r>
            <a:r>
              <a:rPr lang="en-GB" b="1">
                <a:latin typeface="Calibri"/>
                <a:ea typeface="Calibri"/>
                <a:cs typeface="Calibri"/>
                <a:sym typeface="Calibri"/>
              </a:rPr>
              <a:t>il ciclo PDCA (ciclo Plan-Do-Check-Act)</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Focus: ciclo pratico per l'apprendimento e l'iterazione continui. Ideale per ambienti dinamici.</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Fasi del ciclo: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Pianificare: identificare il cambiamento, fissare gli obiettivi.</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Eseguire: Pilotare, supportare il team.</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Verifica: valutare cosa ha funzionato e cosa no.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Agire: perfezionare il piano, integrare i miglioramenti.</a:t>
            </a:r>
            <a:endParaRPr/>
          </a:p>
        </p:txBody>
      </p:sp>
      <p:sp>
        <p:nvSpPr>
          <p:cNvPr id="337" name="Google Shape;337;g34519fc2d75_0_6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24</a:t>
            </a:fld>
            <a:endParaRPr/>
          </a:p>
        </p:txBody>
      </p:sp>
    </p:spTree>
  </p:cSld>
  <p:clrMapOvr>
    <a:masterClrMapping/>
  </p:clrMapOvr>
</p:notes>
</file>

<file path=ppt/notesSlides/notesSlide2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C9C66-30CA-2AD0-B6AB-9B60A6943C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2FCD067-6216-9DA9-20DD-E02219E909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E66B1D4-3BD2-A23C-4716-FAE35622FE01}"/>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DBF87C0-6F08-5756-9A29-D8C4E1A96F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25</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3412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34519fc2d75_0_3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7" name="Google Shape;347;g34519fc2d75_0_3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g34519fc2d75_0_30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26</a:t>
            </a:fld>
            <a:endParaRPr/>
          </a:p>
        </p:txBody>
      </p:sp>
    </p:spTree>
  </p:cSld>
  <p:clrMapOvr>
    <a:masterClrMapping/>
  </p:clrMapOvr>
</p:notes>
</file>

<file path=ppt/notesSlides/notesSlide2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3AF4D-7746-2382-7AFA-6B8059C5165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2CB8A21-53D4-B85C-56AF-54EF61C2EE3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D916F84-AFA9-388A-7E81-A0E4C8F4A3A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I pilastri fondamentali della lezione 3 sono: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Preparazione del formatore - Apprendimento in aula: progettare ambienti di apprendimento inclusivi e coinvolgere i partecipanti</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Gestione delle relazioni di potere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Concetti e strategie DEI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Sviluppare una mentalità adattiva e la resilienza: consigli pratici e strategie</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endParaRPr lang="el-GR" dirty="0"/>
          </a:p>
        </p:txBody>
      </p:sp>
      <p:sp>
        <p:nvSpPr>
          <p:cNvPr id="4" name="Θέση αριθμού διαφάνειας 3">
            <a:extLst>
              <a:ext uri="{FF2B5EF4-FFF2-40B4-BE49-F238E27FC236}">
                <a16:creationId xmlns:a16="http://schemas.microsoft.com/office/drawing/2014/main" id="{0FD79292-10D4-0FC0-912A-2C3EE266307C}"/>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1695077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4519fc2d75_0_8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6" name="Google Shape;356;g34519fc2d75_0_8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200"/>
              </a:spcBef>
              <a:spcAft>
                <a:spcPts val="0"/>
              </a:spcAft>
              <a:buClr>
                <a:srgbClr val="569838"/>
              </a:buClr>
              <a:buSzPts val="1200"/>
              <a:buFont typeface="Calibri"/>
              <a:buChar char="➔"/>
            </a:pPr>
            <a:r>
              <a:rPr lang="en-GB">
                <a:solidFill>
                  <a:srgbClr val="569838"/>
                </a:solidFill>
                <a:latin typeface="Calibri"/>
                <a:ea typeface="Calibri"/>
                <a:cs typeface="Calibri"/>
                <a:sym typeface="Calibri"/>
              </a:rPr>
              <a:t>Comprendere le relazioni di potere nelle arti dello spettacolo</a:t>
            </a:r>
            <a:endParaRPr>
              <a:solidFill>
                <a:srgbClr val="569838"/>
              </a:solidFill>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latin typeface="Calibri"/>
                <a:ea typeface="Calibri"/>
                <a:cs typeface="Calibri"/>
                <a:sym typeface="Calibri"/>
              </a:rPr>
              <a:t>Il potere influenza ogni aspetto delle arti performative, dall'ideazione di un progetto alla sua accoglienza da parte del pubblico. Comprendere queste dinamiche crea lo spazio per una collaborazione più equa ed efficace. Affrontare le relazioni di potere è fondamentale per consentire agli studenti e ai loro team di costruire ambienti di lavoro inclusivi, trasparenti e realmente di successo. La chiave sta nel comprendere dove e perché emergono le dinamiche di potere e come adattarsi per gestirle. </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 Dove risiede il potere: </a:t>
            </a:r>
            <a:br>
              <a:rPr lang="en-GB" sz="1100">
                <a:solidFill>
                  <a:srgbClr val="569838"/>
                </a:solidFill>
                <a:latin typeface="Calibri"/>
                <a:ea typeface="Calibri"/>
                <a:cs typeface="Calibri"/>
                <a:sym typeface="Calibri"/>
              </a:rPr>
            </a:br>
            <a:r>
              <a:rPr lang="en-GB" sz="1100">
                <a:latin typeface="Calibri"/>
                <a:ea typeface="Calibri"/>
                <a:cs typeface="Calibri"/>
                <a:sym typeface="Calibri"/>
              </a:rPr>
              <a:t>Il potere non è solo formale (gerarchie, enti finanziatori, ecc.). Esiste anche in modo sottile in:</a:t>
            </a:r>
            <a:endParaRPr sz="1100">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Gerarchie informali: </a:t>
            </a:r>
            <a:r>
              <a:rPr lang="en-GB" sz="1100">
                <a:latin typeface="Calibri"/>
                <a:ea typeface="Calibri"/>
                <a:cs typeface="Calibri"/>
                <a:sym typeface="Calibri"/>
              </a:rPr>
              <a:t>basate sull'esperienza, la visibilità, la reputazione o il controllo delle risorse (ad esempio, strumenti tecnici, tempo di prova).</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Regole non dette e norme culturali: </a:t>
            </a:r>
            <a:r>
              <a:rPr lang="en-GB" sz="1100">
                <a:latin typeface="Calibri"/>
                <a:ea typeface="Calibri"/>
                <a:cs typeface="Calibri"/>
                <a:sym typeface="Calibri"/>
              </a:rPr>
              <a:t>il "curriculum invisibile" dei comportamenti attesi (ad esempio, dire sempre "sì", evitare note non richieste), che può rafforzare la gerarchia e mettere a tacere il disagio.</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Reti informali: </a:t>
            </a:r>
            <a:r>
              <a:rPr lang="en-GB" sz="1100">
                <a:latin typeface="Calibri"/>
                <a:ea typeface="Calibri"/>
                <a:cs typeface="Calibri"/>
                <a:sym typeface="Calibri"/>
              </a:rPr>
              <a:t>cerchie di "chi conosci" che determinano opportunità di lavoro, collaborazioni e accesso, spesso escludendo chi non ha </a:t>
            </a:r>
            <a:r>
              <a:rPr lang="en-GB" sz="1100">
                <a:latin typeface="Calibri"/>
                <a:ea typeface="Calibri"/>
                <a:cs typeface="Calibri"/>
                <a:sym typeface="Calibri"/>
              </a:rPr>
              <a:t>connessioni </a:t>
            </a:r>
            <a:r>
              <a:rPr lang="en-GB" sz="1100" i="1">
                <a:latin typeface="Calibri"/>
                <a:ea typeface="Calibri"/>
                <a:cs typeface="Calibri"/>
                <a:sym typeface="Calibri"/>
              </a:rPr>
              <a:t>interne</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Gatekeeper: </a:t>
            </a:r>
            <a:r>
              <a:rPr lang="en-GB" sz="1100">
                <a:latin typeface="Calibri"/>
                <a:ea typeface="Calibri"/>
                <a:cs typeface="Calibri"/>
                <a:sym typeface="Calibri"/>
              </a:rPr>
              <a:t>individui o istituzioni (scuole, agenti, direttori di casting) e sistemi digitali che controllano l'accesso alle risorse, la visibilità e l'avanzamento di carriera, spesso utilizzando criteri soggettivi che possono rafforzare i pregiudizi esistenti (ad esempio, algoritmi dei social media, strumenti di intelligenza artificiale, piattaforme di streaming).</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Influenze esterne: </a:t>
            </a:r>
            <a:r>
              <a:rPr lang="en-GB" sz="1100">
                <a:latin typeface="Calibri"/>
                <a:ea typeface="Calibri"/>
                <a:cs typeface="Calibri"/>
                <a:sym typeface="Calibri"/>
              </a:rPr>
              <a:t>finanziatori, critici o stakeholder della comunità possono influenzare in modo significativo le decisioni interne.</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ii. Perché è importante comprendere il potere per i team:</a:t>
            </a:r>
            <a:endParaRPr sz="1100">
              <a:solidFill>
                <a:srgbClr val="569838"/>
              </a:solidFill>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Impatto sulla collaborazione: </a:t>
            </a:r>
            <a:r>
              <a:rPr lang="en-GB" sz="1100">
                <a:latin typeface="Calibri"/>
                <a:ea typeface="Calibri"/>
                <a:cs typeface="Calibri"/>
                <a:sym typeface="Calibri"/>
              </a:rPr>
              <a:t>il potere non dichiarato o sbilanciato può portare a incomprensioni, ritardi, frustrazione e partecipazione limitata. La consapevolezza porta a un lavoro di squadra più fluido e produttivo.</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Processo decisionale: </a:t>
            </a:r>
            <a:r>
              <a:rPr lang="en-GB" sz="1100">
                <a:latin typeface="Calibri"/>
                <a:ea typeface="Calibri"/>
                <a:cs typeface="Calibri"/>
                <a:sym typeface="Calibri"/>
              </a:rPr>
              <a:t>le dinamiche di potere determinano "chi ha il potere di decidere" e chi ha voce in capitolo, anche al di fuori dei ruoli formali.</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Inclusione ed esclusione: </a:t>
            </a:r>
            <a:r>
              <a:rPr lang="en-GB" sz="1100">
                <a:latin typeface="Calibri"/>
                <a:ea typeface="Calibri"/>
                <a:cs typeface="Calibri"/>
                <a:sym typeface="Calibri"/>
              </a:rPr>
              <a:t>le strutture di potere influenzano profondamente chi si sente parte integrante, ascoltato, assunto o incluso. Possono mantenere squilibri anche in presenza di politiche formali di uguaglianza.</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Discriminazione: </a:t>
            </a:r>
            <a:r>
              <a:rPr lang="en-GB" sz="1100">
                <a:latin typeface="Calibri"/>
                <a:ea typeface="Calibri"/>
                <a:cs typeface="Calibri"/>
                <a:sym typeface="Calibri"/>
              </a:rPr>
              <a:t>il potere squilibrato facilita la discriminazione, sia essa esplicita (atti diretti), sottile (microaggressioni, pregiudizi inconsci) o strutturale (norme istituzionali, divari di rappresentanza, barriere socioeconomiche).</a:t>
            </a:r>
            <a:br>
              <a:rPr lang="en-GB" sz="1100">
                <a:latin typeface="Calibri"/>
                <a:ea typeface="Calibri"/>
                <a:cs typeface="Calibri"/>
                <a:sym typeface="Calibri"/>
              </a:rPr>
            </a:br>
            <a:endParaRPr/>
          </a:p>
        </p:txBody>
      </p:sp>
      <p:sp>
        <p:nvSpPr>
          <p:cNvPr id="357" name="Google Shape;357;g34519fc2d75_0_8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4519fc2d75_0_1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7" name="Google Shape;367;g34519fc2d75_0_15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Come adattarsi per promuovere dinamiche eque nella pratica?</a:t>
            </a:r>
            <a:r>
              <a:rPr lang="en-GB" i="1">
                <a:latin typeface="Calibri"/>
                <a:ea typeface="Calibri"/>
                <a:cs typeface="Calibri"/>
                <a:sym typeface="Calibri"/>
              </a:rPr>
              <a:t> 📌 </a:t>
            </a:r>
            <a:r>
              <a:rPr lang="en-GB">
                <a:latin typeface="Calibri"/>
                <a:ea typeface="Calibri"/>
                <a:cs typeface="Calibri"/>
                <a:sym typeface="Calibri"/>
              </a:rPr>
              <a:t>Focus del formatore: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Promuovere la consapevolezza: </a:t>
            </a:r>
            <a:r>
              <a:rPr lang="en-GB">
                <a:latin typeface="Calibri"/>
                <a:ea typeface="Calibri"/>
                <a:cs typeface="Calibri"/>
                <a:sym typeface="Calibri"/>
              </a:rPr>
              <a:t>incoraggiare gli studenti a porsi domande critiche: "Chi decide? Qual è la voce che ha più peso? Chi trae vantaggio dalle norme non dette? Quali voci mancano?"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Sfidare le regole non dette: </a:t>
            </a:r>
            <a:r>
              <a:rPr lang="en-GB">
                <a:latin typeface="Calibri"/>
                <a:ea typeface="Calibri"/>
                <a:cs typeface="Calibri"/>
                <a:sym typeface="Calibri"/>
              </a:rPr>
              <a:t>guidare le discussioni sulla "professionalità" e sulle norme culturali per identificare e mettere in discussione le pratiche di esclusione.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Promuovere la trasparenza: </a:t>
            </a:r>
            <a:r>
              <a:rPr lang="en-GB">
                <a:latin typeface="Calibri"/>
                <a:ea typeface="Calibri"/>
                <a:cs typeface="Calibri"/>
                <a:sym typeface="Calibri"/>
              </a:rPr>
              <a:t>guidare la ricerca di chiarezza nei processi decisionali e nella distribuzione delle risorse.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Incoraggiare reti inclusive: </a:t>
            </a:r>
            <a:r>
              <a:rPr lang="en-GB">
                <a:latin typeface="Calibri"/>
                <a:ea typeface="Calibri"/>
                <a:cs typeface="Calibri"/>
                <a:sym typeface="Calibri"/>
              </a:rPr>
              <a:t>sottolineare l'importanza di espandere intenzionalmente le cerchie professionali oltre i volti familiari per promuovere la diversità.</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Promuovere azioni costruttive:</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Fate sentire la vostra voce: </a:t>
            </a:r>
            <a:r>
              <a:rPr lang="en-GB">
                <a:latin typeface="Calibri"/>
                <a:ea typeface="Calibri"/>
                <a:cs typeface="Calibri"/>
                <a:sym typeface="Calibri"/>
              </a:rPr>
              <a:t>incoraggiate una comunicazione assertiva (non aggressiva) per affrontare le discriminazioni o gli squilibri osservati.</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Metti in discussione i criteri: </a:t>
            </a:r>
            <a:r>
              <a:rPr lang="en-GB">
                <a:latin typeface="Calibri"/>
                <a:ea typeface="Calibri"/>
                <a:cs typeface="Calibri"/>
                <a:sym typeface="Calibri"/>
              </a:rPr>
              <a:t>sfida i criteri di selezione vaghi e proponi alternative inclusive.</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Documentare e sostenere: </a:t>
            </a:r>
            <a:r>
              <a:rPr lang="en-GB">
                <a:latin typeface="Calibri"/>
                <a:ea typeface="Calibri"/>
                <a:cs typeface="Calibri"/>
                <a:sym typeface="Calibri"/>
              </a:rPr>
              <a:t>insegnare l'importanza di documentare gli incidenti e spingere per cambiamenti sistemici delle politiche.</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Costruire sostegno: </a:t>
            </a:r>
            <a:r>
              <a:rPr lang="en-GB">
                <a:latin typeface="Calibri"/>
                <a:ea typeface="Calibri"/>
                <a:cs typeface="Calibri"/>
                <a:sym typeface="Calibri"/>
              </a:rPr>
              <a:t>enfatizzare la ricerca e l'offerta di sostegno quando si affrontano dinamiche di potere difficili.</a:t>
            </a:r>
            <a:endParaRPr>
              <a:latin typeface="Calibri"/>
              <a:ea typeface="Calibri"/>
              <a:cs typeface="Calibri"/>
              <a:sym typeface="Calibri"/>
            </a:endParaRPr>
          </a:p>
        </p:txBody>
      </p:sp>
      <p:sp>
        <p:nvSpPr>
          <p:cNvPr id="368" name="Google Shape;368;g34519fc2d75_0_15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29</a:t>
            </a:fld>
            <a:endParaRPr/>
          </a:p>
        </p:txBody>
      </p:sp>
    </p:spTree>
  </p:cSld>
  <p:clrMapOvr>
    <a:masterClrMapping/>
  </p:clrMapOvr>
</p:notes>
</file>

<file path=ppt/notesSlides/notesSlide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85E3F-EE32-0BB6-8C2B-79AFA626E42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949D9C-5CBE-92E0-B9C3-1D86BB16566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64B64CC-A899-A88A-3B12-CAD36805AC40}"/>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I pilastri fondamentali della lezione 1 sono: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Preparazione del formatore - Leggere la situazione: comprendere se stessi, i propri studenti e l'ambiente di apprendimento</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Capacità di gestione delle persone con consigli per la formazione</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Guidare e motivare i team delle arti performative</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Il ruolo dell'intelligenza emotiva nella costruzione della resilienza: supporto alla facilitazione</a:t>
            </a:r>
            <a:r>
              <a:rPr lang="en-GB" sz="1100" noProof="0" dirty="0">
                <a:effectLst/>
                <a:latin typeface="Calibri" panose="020F0502020204030204" pitchFamily="34" charset="0"/>
                <a:ea typeface="Calibri" panose="020F0502020204030204" pitchFamily="34" charset="0"/>
                <a:cs typeface="Calibri" panose="020F0502020204030204" pitchFamily="34" charset="0"/>
              </a:rPr>
              <a:t> </a:t>
            </a:r>
          </a:p>
          <a:p>
            <a:endParaRPr lang="el-GR" dirty="0"/>
          </a:p>
        </p:txBody>
      </p:sp>
      <p:sp>
        <p:nvSpPr>
          <p:cNvPr id="4" name="Θέση αριθμού διαφάνειας 3">
            <a:extLst>
              <a:ext uri="{FF2B5EF4-FFF2-40B4-BE49-F238E27FC236}">
                <a16:creationId xmlns:a16="http://schemas.microsoft.com/office/drawing/2014/main" id="{0FAAF6A5-AD71-6358-BA40-E52E41050F5F}"/>
              </a:ext>
            </a:extLst>
          </p:cNvPr>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1474320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Concetti e strategie DEI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Diversità, equità e inclusione (DEI) sono principi fondamentali radicati nei diritti umani, essenziali per creare spazi equi, rispettosi e vivaci nelle arti dello spettacolo.</a:t>
            </a:r>
            <a:endParaRPr>
              <a:latin typeface="Calibri"/>
              <a:ea typeface="Calibri"/>
              <a:cs typeface="Calibri"/>
              <a:sym typeface="Calibri"/>
            </a:endParaRPr>
          </a:p>
          <a:p>
            <a:pPr marL="0" lvl="0" indent="0" algn="l" rtl="0">
              <a:lnSpc>
                <a:spcPct val="115000"/>
              </a:lnSpc>
              <a:spcBef>
                <a:spcPts val="1200"/>
              </a:spcBef>
              <a:spcAft>
                <a:spcPts val="0"/>
              </a:spcAft>
              <a:buNone/>
            </a:pPr>
            <a:r>
              <a:rPr lang="en-GB">
                <a:latin typeface="Calibri"/>
                <a:ea typeface="Calibri"/>
                <a:cs typeface="Calibri"/>
                <a:sym typeface="Calibri"/>
              </a:rPr>
              <a:t>I concetti fondamentali della DEI sono: </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Diversità</a:t>
            </a:r>
            <a:r>
              <a:rPr lang="en-GB">
                <a:latin typeface="Calibri"/>
                <a:ea typeface="Calibri"/>
                <a:cs typeface="Calibri"/>
                <a:sym typeface="Calibri"/>
              </a:rPr>
              <a:t>: l'intera gamma delle differenze umane (razza, genere, età, disabilità, cultura, ecc.), che arricchiscono la creatività e la narrazione.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Equità</a:t>
            </a:r>
            <a:r>
              <a:rPr lang="en-GB">
                <a:latin typeface="Calibri"/>
                <a:ea typeface="Calibri"/>
                <a:cs typeface="Calibri"/>
                <a:sym typeface="Calibri"/>
              </a:rPr>
              <a:t>: garantire un accesso equo affrontando le barriere sistemiche e fornendo opportunità, risorse e sostegno su misura affinché tutti possano contribuire e avere successo.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Inclusione</a:t>
            </a:r>
            <a:r>
              <a:rPr lang="en-GB">
                <a:latin typeface="Calibri"/>
                <a:ea typeface="Calibri"/>
                <a:cs typeface="Calibri"/>
                <a:sym typeface="Calibri"/>
              </a:rPr>
              <a:t>: creare attivamente spazi in cui tutti si sentano accolti, rispettati, sostenuti e apprezzati, incoraggiando la piena partecipazione.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Uguaglianza</a:t>
            </a:r>
            <a:r>
              <a:rPr lang="en-GB">
                <a:latin typeface="Calibri"/>
                <a:ea typeface="Calibri"/>
                <a:cs typeface="Calibri"/>
                <a:sym typeface="Calibri"/>
              </a:rPr>
              <a:t>: puntare a garantire a tutti le stesse opportunità e risorse; è un risultato auspicabile, ma richiede equità per tenere conto degli svantaggi storici.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Intersezionalità</a:t>
            </a:r>
            <a:r>
              <a:rPr lang="en-GB">
                <a:latin typeface="Calibri"/>
                <a:ea typeface="Calibri"/>
                <a:cs typeface="Calibri"/>
                <a:sym typeface="Calibri"/>
              </a:rPr>
              <a:t>: un quadro che riconosce come i marcatori identitari intersecanti (ad esempio, razza, genere, classe sociale) modellino esperienze uniche di discriminazione e privilegio, favorendo l'empatia e una più ampia espressione creativa.</a:t>
            </a:r>
            <a:endParaRPr>
              <a:latin typeface="Calibri"/>
              <a:ea typeface="Calibri"/>
              <a:cs typeface="Calibri"/>
              <a:sym typeface="Calibri"/>
            </a:endParaRPr>
          </a:p>
          <a:p>
            <a:pPr marL="457200" lvl="0" indent="0" algn="l" rtl="0">
              <a:lnSpc>
                <a:spcPct val="115000"/>
              </a:lnSpc>
              <a:spcBef>
                <a:spcPts val="0"/>
              </a:spcBef>
              <a:spcAft>
                <a:spcPts val="0"/>
              </a:spcAft>
              <a:buNone/>
            </a:pPr>
            <a:br>
              <a:rPr lang="en-GB">
                <a:latin typeface="Calibri"/>
                <a:ea typeface="Calibri"/>
                <a:cs typeface="Calibri"/>
                <a:sym typeface="Calibri"/>
              </a:rPr>
            </a:br>
            <a:r>
              <a:rPr lang="en-GB" b="1">
                <a:latin typeface="Calibri"/>
                <a:ea typeface="Calibri"/>
                <a:cs typeface="Calibri"/>
                <a:sym typeface="Calibri"/>
              </a:rPr>
              <a:t>Il quadro DEI in azione: principi guida e pratiche  sono</a:t>
            </a:r>
            <a:endParaRPr b="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Sviluppare una strategia DEI (</a:t>
            </a:r>
            <a:r>
              <a:rPr lang="en-GB">
                <a:latin typeface="Calibri"/>
                <a:ea typeface="Calibri"/>
                <a:cs typeface="Calibri"/>
                <a:sym typeface="Calibri"/>
              </a:rPr>
              <a:t>elementi chiave: definizione di obiettivi misurabili, quadri di responsabilità, sistemi di supporto per i professionisti sottorappresentati, valutazione continua) </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Perché è importante? </a:t>
            </a:r>
            <a:r>
              <a:rPr lang="en-GB" i="1">
                <a:latin typeface="Calibri"/>
                <a:ea typeface="Calibri"/>
                <a:cs typeface="Calibri"/>
                <a:sym typeface="Calibri"/>
              </a:rPr>
              <a:t>Per comprendere e guidare l'implementazione strategica del DEI all'interno delle organizzazioni, garantendo un cambiamento sostenibile e di impatto.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Adottare </a:t>
            </a:r>
            <a:r>
              <a:rPr lang="en-GB">
                <a:latin typeface="Calibri"/>
                <a:ea typeface="Calibri"/>
                <a:cs typeface="Calibri"/>
                <a:sym typeface="Calibri"/>
              </a:rPr>
              <a:t>un linguaggio</a:t>
            </a:r>
            <a:r>
              <a:rPr lang="en-GB" u="sng">
                <a:latin typeface="Calibri"/>
                <a:ea typeface="Calibri"/>
                <a:cs typeface="Calibri"/>
                <a:sym typeface="Calibri"/>
              </a:rPr>
              <a:t> inclusivo </a:t>
            </a:r>
            <a:r>
              <a:rPr lang="en-GB">
                <a:latin typeface="Calibri"/>
                <a:ea typeface="Calibri"/>
                <a:cs typeface="Calibri"/>
                <a:sym typeface="Calibri"/>
              </a:rPr>
              <a:t>(elementi chiave: filosofia guida, applicazione pratica, adattamento continuo)</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Perché è importante? </a:t>
            </a:r>
            <a:r>
              <a:rPr lang="en-GB" i="1">
                <a:latin typeface="Calibri"/>
                <a:ea typeface="Calibri"/>
                <a:cs typeface="Calibri"/>
                <a:sym typeface="Calibri"/>
              </a:rPr>
              <a:t>Per stabilire la sicurezza psicologica, costruire la fiducia e garantire che tutte le voci si sentano apprezzate, riflettendo gli impegni etici di un'organizzazione nelle interazioni quotidiane.</a:t>
            </a:r>
            <a:endParaRPr i="1">
              <a:latin typeface="Calibri"/>
              <a:ea typeface="Calibri"/>
              <a:cs typeface="Calibri"/>
              <a:sym typeface="Calibri"/>
            </a:endParaRPr>
          </a:p>
          <a:p>
            <a:pPr marL="914400" lvl="0" indent="0" algn="l" rtl="0">
              <a:lnSpc>
                <a:spcPct val="115000"/>
              </a:lnSpc>
              <a:spcBef>
                <a:spcPts val="0"/>
              </a:spcBef>
              <a:spcAft>
                <a:spcPts val="0"/>
              </a:spcAft>
              <a:buNone/>
            </a:pPr>
            <a:endParaRPr sz="100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Costruire una cultura del rispetto e della responsabilità </a:t>
            </a:r>
            <a:r>
              <a:rPr lang="en-GB">
                <a:latin typeface="Calibri"/>
                <a:ea typeface="Calibri"/>
                <a:cs typeface="Calibri"/>
                <a:sym typeface="Calibri"/>
              </a:rPr>
              <a:t>(Elementi chiave: ascolto attivo, strumenti di fiducia e sicurezza emotiva, responsabilità collettiva condivisa, politiche antidiscriminatorie.</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Perché è importante? </a:t>
            </a:r>
            <a:r>
              <a:rPr lang="en-GB" i="1">
                <a:latin typeface="Calibri"/>
                <a:ea typeface="Calibri"/>
                <a:cs typeface="Calibri"/>
                <a:sym typeface="Calibri"/>
              </a:rPr>
              <a:t>Per costruire un ambiente in cui la vulnerabilità sia sicura, la comunicazione sia chiara e i valori DEI siano costantemente sostenuti attraverso lo sforzo collettivo e politiche chiare. </a:t>
            </a:r>
            <a:endParaRPr i="1">
              <a:latin typeface="Calibri"/>
              <a:ea typeface="Calibri"/>
              <a:cs typeface="Calibri"/>
              <a:sym typeface="Calibri"/>
            </a:endParaRPr>
          </a:p>
          <a:p>
            <a:pPr marL="914400" lvl="0" indent="0" algn="l" rtl="0">
              <a:lnSpc>
                <a:spcPct val="115000"/>
              </a:lnSpc>
              <a:spcBef>
                <a:spcPts val="0"/>
              </a:spcBef>
              <a:spcAft>
                <a:spcPts val="0"/>
              </a:spcAft>
              <a:buNone/>
            </a:pPr>
            <a:endParaRPr i="1">
              <a:latin typeface="Calibri"/>
              <a:ea typeface="Calibri"/>
              <a:cs typeface="Calibri"/>
              <a:sym typeface="Calibri"/>
            </a:endParaRPr>
          </a:p>
        </p:txBody>
      </p:sp>
      <p:sp>
        <p:nvSpPr>
          <p:cNvPr id="379" name="Google Shape;37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4519fc2d75_0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7" name="Google Shape;387;g34519fc2d75_0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Sviluppare una mentalità adattiva e la resilienza </a:t>
            </a:r>
            <a:endParaRPr b="1">
              <a:latin typeface="Calibri"/>
              <a:ea typeface="Calibri"/>
              <a:cs typeface="Calibri"/>
              <a:sym typeface="Calibri"/>
            </a:endParaRPr>
          </a:p>
          <a:p>
            <a:pPr marL="457200" lvl="0" indent="-317500" algn="just" rtl="0">
              <a:lnSpc>
                <a:spcPct val="115000"/>
              </a:lnSpc>
              <a:spcBef>
                <a:spcPts val="600"/>
              </a:spcBef>
              <a:spcAft>
                <a:spcPts val="0"/>
              </a:spcAft>
              <a:buSzPts val="1400"/>
              <a:buFont typeface="Calibri"/>
              <a:buChar char="-"/>
            </a:pPr>
            <a:r>
              <a:rPr lang="en-GB">
                <a:latin typeface="Calibri"/>
                <a:ea typeface="Calibri"/>
                <a:cs typeface="Calibri"/>
                <a:sym typeface="Calibri"/>
              </a:rPr>
              <a:t>Accettare la complessità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La complessità </a:t>
            </a:r>
            <a:r>
              <a:rPr lang="en-GB">
                <a:latin typeface="Calibri"/>
                <a:ea typeface="Calibri"/>
                <a:cs typeface="Calibri"/>
                <a:sym typeface="Calibri"/>
              </a:rPr>
              <a:t>è intrinseca nelle arti dello spettacolo: non è un ostacolo, ma un sistema vivente che offre potenziale creativo.</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Vantaggi: affidarsi alla complessità stimola l'innovazione, amplia la creatività, forma leader più forti e migliora la sostenibilità organizzativa.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Interconnessione: riconoscere che la libertà artistica, l'efficienza operativa e la pianificazione finanziaria sono profondamente interconnesse e richiedono una visione olistica per trovare un equilibrio.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Le competenze trasversali come l'adattabilità e la gestione del cambiamento, insieme alla cura di sé e al sostegno della comunità, ci consentono di affrontare la complessità con fiducia.</a:t>
            </a:r>
            <a:endParaRPr>
              <a:latin typeface="Calibri"/>
              <a:ea typeface="Calibri"/>
              <a:cs typeface="Calibri"/>
              <a:sym typeface="Calibri"/>
            </a:endParaRPr>
          </a:p>
          <a:p>
            <a:pPr marL="457200" lvl="0" indent="-317500" algn="l" rtl="0">
              <a:lnSpc>
                <a:spcPct val="115000"/>
              </a:lnSpc>
              <a:spcBef>
                <a:spcPts val="1200"/>
              </a:spcBef>
              <a:spcAft>
                <a:spcPts val="0"/>
              </a:spcAft>
              <a:buSzPts val="1400"/>
              <a:buFont typeface="Calibri"/>
              <a:buChar char="-"/>
            </a:pPr>
            <a:r>
              <a:rPr lang="en-GB" b="1">
                <a:latin typeface="Calibri"/>
                <a:ea typeface="Calibri"/>
                <a:cs typeface="Calibri"/>
                <a:sym typeface="Calibri"/>
              </a:rPr>
              <a:t>Sviluppare una mentalità adattiva</a:t>
            </a:r>
            <a:r>
              <a:rPr lang="en-GB">
                <a:latin typeface="Calibri"/>
                <a:ea typeface="Calibri"/>
                <a:cs typeface="Calibri"/>
                <a:sym typeface="Calibri"/>
              </a:rPr>
              <a:t>: rimanere rilevanti richiede una mentalità adattiva che veda il cambiamento come un'opportunità, non come una minaccia.</a:t>
            </a:r>
            <a:endParaRPr>
              <a:latin typeface="Calibri"/>
              <a:ea typeface="Calibri"/>
              <a:cs typeface="Calibri"/>
              <a:sym typeface="Calibri"/>
            </a:endParaRPr>
          </a:p>
          <a:p>
            <a:pPr marL="457200" lvl="0" indent="0" algn="l" rtl="0">
              <a:lnSpc>
                <a:spcPct val="115000"/>
              </a:lnSpc>
              <a:spcBef>
                <a:spcPts val="1200"/>
              </a:spcBef>
              <a:spcAft>
                <a:spcPts val="0"/>
              </a:spcAft>
              <a:buNone/>
            </a:pPr>
            <a:r>
              <a:rPr lang="en-GB" b="1">
                <a:latin typeface="Calibri"/>
                <a:ea typeface="Calibri"/>
                <a:cs typeface="Calibri"/>
                <a:sym typeface="Calibri"/>
              </a:rPr>
              <a:t>Componenti chiave:</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Apertura: </a:t>
            </a:r>
            <a:r>
              <a:rPr lang="en-GB">
                <a:latin typeface="Calibri"/>
                <a:ea typeface="Calibri"/>
                <a:cs typeface="Calibri"/>
                <a:sym typeface="Calibri"/>
              </a:rPr>
              <a:t>disponibilità a esplorare nuove idee, tecnologie e comportamenti del pubblico.</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Resilienza: </a:t>
            </a:r>
            <a:r>
              <a:rPr lang="en-GB">
                <a:latin typeface="Calibri"/>
                <a:ea typeface="Calibri"/>
                <a:cs typeface="Calibri"/>
                <a:sym typeface="Calibri"/>
              </a:rPr>
              <a:t>capacità di gestire le battute d'arresto, imparare, riprendersi e lasciar andare ciò che non funziona più.</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Risoluzione creativa dei problemi: </a:t>
            </a:r>
            <a:r>
              <a:rPr lang="en-GB">
                <a:latin typeface="Calibri"/>
                <a:ea typeface="Calibri"/>
                <a:cs typeface="Calibri"/>
                <a:sym typeface="Calibri"/>
              </a:rPr>
              <a:t>trovare nuovi modi per superare le sfide, abbracciando l'innovazione (ad esempio, formati digitali, nuovi modelli di coinvolgimento).</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Superamento della resistenza: </a:t>
            </a:r>
            <a:r>
              <a:rPr lang="en-GB">
                <a:latin typeface="Calibri"/>
                <a:ea typeface="Calibri"/>
                <a:cs typeface="Calibri"/>
                <a:sym typeface="Calibri"/>
              </a:rPr>
              <a:t>adattabilità nel superare la resistenza basata sulla paura con apertura mentale, empatia e leadership creativa, piuttosto che con la forza. </a:t>
            </a:r>
            <a:endParaRPr>
              <a:latin typeface="Calibri"/>
              <a:ea typeface="Calibri"/>
              <a:cs typeface="Calibri"/>
              <a:sym typeface="Calibri"/>
            </a:endParaRPr>
          </a:p>
        </p:txBody>
      </p:sp>
      <p:sp>
        <p:nvSpPr>
          <p:cNvPr id="388" name="Google Shape;388;g34519fc2d75_0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31</a:t>
            </a:fld>
            <a:endParaRPr/>
          </a:p>
        </p:txBody>
      </p:sp>
    </p:spTree>
  </p:cSld>
  <p:clrMapOvr>
    <a:masterClrMapping/>
  </p:clrMapOvr>
</p:notes>
</file>

<file path=ppt/notesSlides/notesSlide32.xml><?xml version="1.0" encoding="utf-8"?>
<p:notes xmlns:ahyp="http://schemas.microsoft.com/office/drawing/2018/hyperlinkcolor"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34519fc2d75_0_1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7" name="Google Shape;397;g34519fc2d75_0_1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Costruire la resilienza: strategie pratiche </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Comprendere le reazioni:</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Utilizzare strumenti come la curva del cambiamento per riconoscere e anticipare le fasi emotive (shock, resistenza, esplorazione, accettazione) e le risposte tipiche durante le transizioni.</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Comunicazione chiara:</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"Ancorare ciò che rimane" (ricordare la missione, i valori) e "Mostrare il quadro generale" (tempistiche, piani) per costruire fiducia e calmare l'incertezza con informazioni oneste e coerenti. </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Co-creare il cambiamento:</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Coinvolgere i team attraverso "Feedback Loops" e "Change Champions" per ottenere il loro sostegno e condividere il carico. Le persone sostengono ciò che aiutano a plasmare.</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Rafforzare la resilienza:</a:t>
            </a:r>
            <a:r>
              <a:rPr lang="en-GB">
                <a:latin typeface="Calibri"/>
                <a:ea typeface="Calibri"/>
                <a:cs typeface="Calibri"/>
                <a:sym typeface="Calibri"/>
              </a:rPr>
              <a:t> </a:t>
            </a:r>
            <a:endParaRPr>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Promuovere la sicurezza psicologica (rendendo sicuro esprimersi) e celebrare i successi rapidi per creare slancio e sostegno.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Dall'intuizione all'azione:</a:t>
            </a:r>
            <a:endParaRPr b="1">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 Guidare la pianificazione utilizzando modelli di cambiamento semplici (ad esempio, </a:t>
            </a:r>
            <a:r>
              <a:rPr lang="en-GB" i="1"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ADKAR</a:t>
            </a:r>
            <a:r>
              <a:rPr lang="en-GB" i="1">
                <a:latin typeface="Calibri"/>
                <a:ea typeface="Calibri"/>
                <a:cs typeface="Calibri"/>
                <a:sym typeface="Calibri"/>
              </a:rPr>
              <a:t>, </a:t>
            </a:r>
            <a:r>
              <a:rPr lang="en-GB" i="1" u="sng">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i primi 3 passaggi di Kotter</a:t>
            </a:r>
            <a:r>
              <a:rPr lang="en-GB" i="1">
                <a:latin typeface="Calibri"/>
                <a:ea typeface="Calibri"/>
                <a:cs typeface="Calibri"/>
                <a:sym typeface="Calibri"/>
              </a:rPr>
              <a:t>) e strumenti come </a:t>
            </a:r>
            <a:r>
              <a:rPr lang="en-GB" i="1" u="sng">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la "mappatura degli stakeholder" </a:t>
            </a:r>
            <a:r>
              <a:rPr lang="en-GB" i="1">
                <a:latin typeface="Calibri"/>
                <a:ea typeface="Calibri"/>
                <a:cs typeface="Calibri"/>
                <a:sym typeface="Calibri"/>
              </a:rPr>
              <a:t>e </a:t>
            </a:r>
            <a:r>
              <a:rPr lang="en-GB" i="1" u="sng">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il </a:t>
            </a:r>
            <a:r>
              <a:rPr lang="en-GB" i="1">
                <a:latin typeface="Calibri"/>
                <a:ea typeface="Calibri"/>
                <a:cs typeface="Calibri"/>
                <a:sym typeface="Calibri"/>
              </a:rPr>
              <a:t>"</a:t>
            </a:r>
            <a:r>
              <a:rPr lang="en-GB" i="1" u="sng">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radar dei rischi</a:t>
            </a:r>
            <a:r>
              <a:rPr lang="en-GB" i="1">
                <a:latin typeface="Calibri"/>
                <a:ea typeface="Calibri"/>
                <a:cs typeface="Calibri"/>
                <a:sym typeface="Calibri"/>
              </a:rPr>
              <a:t>".</a:t>
            </a:r>
            <a:endParaRPr i="1">
              <a:solidFill>
                <a:srgbClr val="569838"/>
              </a:solidFill>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Nel dinamico e spesso impegnativo settore delle arti dello spettacolo, </a:t>
            </a:r>
            <a:r>
              <a:rPr lang="en-GB" b="1">
                <a:latin typeface="Calibri"/>
                <a:ea typeface="Calibri"/>
                <a:cs typeface="Calibri"/>
                <a:sym typeface="Calibri"/>
              </a:rPr>
              <a:t>la resilienza personale e collettiva </a:t>
            </a:r>
            <a:r>
              <a:rPr lang="en-GB">
                <a:latin typeface="Calibri"/>
                <a:ea typeface="Calibri"/>
                <a:cs typeface="Calibri"/>
                <a:sym typeface="Calibri"/>
              </a:rPr>
              <a:t>è fondamentale per il successo e il benessere duraturi.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Queste comprendono </a:t>
            </a:r>
            <a:r>
              <a:rPr lang="en-GB" b="1" u="sng">
                <a:latin typeface="Calibri"/>
                <a:ea typeface="Calibri"/>
                <a:cs typeface="Calibri"/>
                <a:sym typeface="Calibri"/>
              </a:rPr>
              <a:t>pratiche essenziali </a:t>
            </a:r>
            <a:r>
              <a:rPr lang="en-GB">
                <a:latin typeface="Calibri"/>
                <a:ea typeface="Calibri"/>
                <a:cs typeface="Calibri"/>
                <a:sym typeface="Calibri"/>
              </a:rPr>
              <a:t>quali:</a:t>
            </a:r>
            <a:endParaRPr>
              <a:latin typeface="Calibri"/>
              <a:ea typeface="Calibri"/>
              <a:cs typeface="Calibri"/>
              <a:sym typeface="Calibri"/>
            </a:endParaRPr>
          </a:p>
          <a:p>
            <a:pPr marL="457200" lvl="0" indent="-304800" algn="just"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Cura di sé:</a:t>
            </a:r>
            <a:br>
              <a:rPr lang="en-GB" b="1">
                <a:latin typeface="Calibri"/>
                <a:ea typeface="Calibri"/>
                <a:cs typeface="Calibri"/>
                <a:sym typeface="Calibri"/>
              </a:rPr>
            </a:br>
            <a:r>
              <a:rPr lang="en-GB" i="1">
                <a:latin typeface="Calibri"/>
                <a:ea typeface="Calibri"/>
                <a:cs typeface="Calibri"/>
                <a:sym typeface="Calibri"/>
              </a:rPr>
              <a:t>Enfatizzare la gestione dell'energia, stabilire confini sani e riconoscere i limiti per prevenire il burnout e mantenere il benessere.</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Imparare dagli insuccessi:</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Riformulare il "fallimento" come uno strumento di crescita e perfezionamento, non come la fine del progresso.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Sostegno collettivo:</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Sottolinea l'importanza di solide reti di sostegno e della creazione di comunità per sostenere le carriere in periodi di incertezza.</a:t>
            </a:r>
            <a:endParaRPr i="1">
              <a:latin typeface="Calibri"/>
              <a:ea typeface="Calibri"/>
              <a:cs typeface="Calibri"/>
              <a:sym typeface="Calibri"/>
            </a:endParaRPr>
          </a:p>
        </p:txBody>
      </p:sp>
      <p:sp>
        <p:nvSpPr>
          <p:cNvPr id="398" name="Google Shape;398;g34519fc2d75_0_1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g34519fc2d75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8" name="Google Shape;408;g34519fc2d75_0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409" name="Google Shape;409;g34519fc2d75_0_9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33</a:t>
            </a:fld>
            <a:endParaRPr/>
          </a:p>
        </p:txBody>
      </p:sp>
    </p:spTree>
  </p:cSld>
  <p:clrMapOvr>
    <a:masterClrMapping/>
  </p:clrMapOvr>
</p:notes>
</file>

<file path=ppt/notesSlides/notesSlide3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64B10-9E22-C8F2-543C-0348444B0A8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45BB415-5B6B-A4BE-E56C-CD5D1EEAE70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7792BA1-DFDB-484A-7B38-368BCEE915CD}"/>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I pilastri fondamentali della lezione 4 sono: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Preparazione del formatore - Oltre l'aula: favorire l'applicazione delle competenze trasversali e l'apprendimento permanente</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Sviluppare una mentalità orientata alla crescita per l'apprendimento permanente: strumenti e approcci </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Comprensione della trasversalità delle competenze trasversali e della loro evoluzione futura </a:t>
            </a:r>
            <a:endParaRPr lang="el-GR" sz="1200" b="0" i="0" u="none" strike="noStrike" cap="none" dirty="0">
              <a:solidFill>
                <a:schemeClr val="dk1"/>
              </a:solidFill>
              <a:effectLst/>
              <a:latin typeface="Arial"/>
              <a:ea typeface="Arial"/>
              <a:cs typeface="Arial"/>
              <a:sym typeface="Arial"/>
            </a:endParaRPr>
          </a:p>
          <a:p>
            <a:endParaRPr lang="el-GR" dirty="0"/>
          </a:p>
        </p:txBody>
      </p:sp>
      <p:sp>
        <p:nvSpPr>
          <p:cNvPr id="4" name="Θέση αριθμού διαφάνειας 3">
            <a:extLst>
              <a:ext uri="{FF2B5EF4-FFF2-40B4-BE49-F238E27FC236}">
                <a16:creationId xmlns:a16="http://schemas.microsoft.com/office/drawing/2014/main" id="{3231C080-C46D-7813-3C30-BEF207A5B38E}"/>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6504499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4519fc2d75_0_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latin typeface="Calibri"/>
              <a:ea typeface="Calibri"/>
              <a:cs typeface="Calibri"/>
              <a:sym typeface="Calibri"/>
            </a:endParaRPr>
          </a:p>
        </p:txBody>
      </p:sp>
      <p:sp>
        <p:nvSpPr>
          <p:cNvPr id="417" name="Google Shape;417;g34519fc2d75_0_9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35</a:t>
            </a:fld>
            <a:endParaRPr/>
          </a:p>
        </p:txBody>
      </p:sp>
    </p:spTree>
  </p:cSld>
  <p:clrMapOvr>
    <a:masterClrMapping/>
  </p:clrMapOvr>
</p:notes>
</file>

<file path=ppt/notesSlides/notesSlide3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1CC4CE0D-7F67-ABC7-024B-0408FE0F7336}"/>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6F5F3D78-EB89-5B8D-C5C8-CB30DAA2762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FA82CBFA-54B4-3BFD-E33A-45B67250EC7C}"/>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Comprendere la trasversalità delle competenze trasversali e la loro evoluzione futura</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Il capitolo finale </a:t>
            </a:r>
            <a:r>
              <a:rPr lang="en-GB" b="1">
                <a:latin typeface="Calibri"/>
                <a:ea typeface="Calibri"/>
                <a:cs typeface="Calibri"/>
                <a:sym typeface="Calibri"/>
              </a:rPr>
              <a:t>esplora il motivo per cui </a:t>
            </a:r>
            <a:r>
              <a:rPr lang="en-GB">
                <a:latin typeface="Calibri"/>
                <a:ea typeface="Calibri"/>
                <a:cs typeface="Calibri"/>
                <a:sym typeface="Calibri"/>
              </a:rPr>
              <a:t>le competenze trasversali </a:t>
            </a:r>
            <a:r>
              <a:rPr lang="en-GB" b="1">
                <a:latin typeface="Calibri"/>
                <a:ea typeface="Calibri"/>
                <a:cs typeface="Calibri"/>
                <a:sym typeface="Calibri"/>
              </a:rPr>
              <a:t>sono indispensabili </a:t>
            </a:r>
            <a:r>
              <a:rPr lang="en-GB">
                <a:latin typeface="Calibri"/>
                <a:ea typeface="Calibri"/>
                <a:cs typeface="Calibri"/>
                <a:sym typeface="Calibri"/>
              </a:rPr>
              <a:t>per affrontare le complessità del mondo moderno, in particolare nel campo delle arti dello spettacolo.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a:t>
            </a:r>
            <a:r>
              <a:rPr lang="en-GB" b="1">
                <a:latin typeface="Calibri"/>
                <a:ea typeface="Calibri"/>
                <a:cs typeface="Calibri"/>
                <a:sym typeface="Calibri"/>
              </a:rPr>
              <a:t>Si concentra sulla comprensione della trasferibilità delle competenze trasversali, </a:t>
            </a:r>
            <a:r>
              <a:rPr lang="en-GB">
                <a:latin typeface="Calibri"/>
                <a:ea typeface="Calibri"/>
                <a:cs typeface="Calibri"/>
                <a:sym typeface="Calibri"/>
              </a:rPr>
              <a:t>sul loro ruolo in aree critiche e sul motivo per cui il loro sviluppo è una necessità strategica.</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La trasferibilità e il valore duraturo delle competenze trasversali</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Le competenze trasversali (ad esempio, adattabilità, empatia, comunicazione) sono altamente trasferibili tra discipline, settori e mansioni lavorative, a differenza delle competenze tecniche specifiche.</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Definizione dell'OCSE: </a:t>
            </a:r>
            <a:r>
              <a:rPr lang="en-GB">
                <a:latin typeface="Calibri"/>
                <a:ea typeface="Calibri"/>
                <a:cs typeface="Calibri"/>
                <a:sym typeface="Calibri"/>
              </a:rPr>
              <a:t>capacità di utilizzare in modo responsabile conoscenze, atteggiamenti e valori per raggiungere obiettivi, consentendo agli individui di soddisfare esigenze complesse in qualsiasi contesto.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Il futuro del lavoro: </a:t>
            </a:r>
            <a:r>
              <a:rPr lang="en-GB">
                <a:latin typeface="Calibri"/>
                <a:ea typeface="Calibri"/>
                <a:cs typeface="Calibri"/>
                <a:sym typeface="Calibri"/>
              </a:rPr>
              <a:t>sono qualità che l'intelligenza artificiale e le macchine non possono facilmente replicare (intelligenza emotiva, giudizio critico) e sono fondamentali per l'apprendimento permanente e per affrontare l'ambiguità.</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Competenza globale: </a:t>
            </a:r>
            <a:r>
              <a:rPr lang="en-GB">
                <a:latin typeface="Calibri"/>
                <a:ea typeface="Calibri"/>
                <a:cs typeface="Calibri"/>
                <a:sym typeface="Calibri"/>
              </a:rPr>
              <a:t>promuovere una comunicazione e una collaborazione rispettose tra culture e contesti professionali diversi.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"Competenze di fusione": </a:t>
            </a:r>
            <a:r>
              <a:rPr lang="en-GB">
                <a:latin typeface="Calibri"/>
                <a:ea typeface="Calibri"/>
                <a:cs typeface="Calibri"/>
                <a:sym typeface="Calibri"/>
              </a:rPr>
              <a:t>combinare capacità emotive, cognitive e pratiche per preparare gli individui alle opportunità future.</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0B753D9B-E424-A1D1-B9EA-1F1D916AE7B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36</a:t>
            </a:fld>
            <a:endParaRPr/>
          </a:p>
        </p:txBody>
      </p:sp>
    </p:spTree>
    <p:extLst>
      <p:ext uri="{BB962C8B-B14F-4D97-AF65-F5344CB8AC3E}">
        <p14:creationId xmlns:p14="http://schemas.microsoft.com/office/powerpoint/2010/main" val="4135414711"/>
      </p:ext>
    </p:extLst>
  </p:cSld>
  <p:clrMapOvr>
    <a:masterClrMapping/>
  </p:clrMapOvr>
</p:notes>
</file>

<file path=ppt/notesSlides/notesSlide3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D4F61C62-332D-D308-B53E-19C2DF671129}"/>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5FB01597-B874-1810-0A58-368CE2C7DA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BBF34D58-EAFD-735A-CDD6-EB8B9FF6677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Comprendere la trasversalità delle competenze trasversali e la loro evoluzione futura</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Il capitolo finale </a:t>
            </a:r>
            <a:r>
              <a:rPr lang="en-GB" b="1">
                <a:latin typeface="Calibri"/>
                <a:ea typeface="Calibri"/>
                <a:cs typeface="Calibri"/>
                <a:sym typeface="Calibri"/>
              </a:rPr>
              <a:t>esplora il motivo per cui </a:t>
            </a:r>
            <a:r>
              <a:rPr lang="en-GB">
                <a:latin typeface="Calibri"/>
                <a:ea typeface="Calibri"/>
                <a:cs typeface="Calibri"/>
                <a:sym typeface="Calibri"/>
              </a:rPr>
              <a:t>le competenze trasversali </a:t>
            </a:r>
            <a:r>
              <a:rPr lang="en-GB" b="1">
                <a:latin typeface="Calibri"/>
                <a:ea typeface="Calibri"/>
                <a:cs typeface="Calibri"/>
                <a:sym typeface="Calibri"/>
              </a:rPr>
              <a:t>sono indispensabili </a:t>
            </a:r>
            <a:r>
              <a:rPr lang="en-GB">
                <a:latin typeface="Calibri"/>
                <a:ea typeface="Calibri"/>
                <a:cs typeface="Calibri"/>
                <a:sym typeface="Calibri"/>
              </a:rPr>
              <a:t>per affrontare le complessità del mondo moderno, in particolare nel campo delle arti dello spettacolo.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a:t>
            </a:r>
            <a:r>
              <a:rPr lang="en-GB" b="1">
                <a:latin typeface="Calibri"/>
                <a:ea typeface="Calibri"/>
                <a:cs typeface="Calibri"/>
                <a:sym typeface="Calibri"/>
              </a:rPr>
              <a:t>Si concentra sulla comprensione della trasferibilità delle competenze trasversali, </a:t>
            </a:r>
            <a:r>
              <a:rPr lang="en-GB">
                <a:latin typeface="Calibri"/>
                <a:ea typeface="Calibri"/>
                <a:cs typeface="Calibri"/>
                <a:sym typeface="Calibri"/>
              </a:rPr>
              <a:t>sul loro ruolo in aree critiche e sul motivo per cui il loro sviluppo è una necessità strategica.</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La trasferibilità e il valore duraturo delle competenze trasversali</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Le competenze trasversali (ad esempio, adattabilità, empatia, comunicazione) sono altamente trasferibili tra discipline, settori e mansioni lavorative, a differenza delle competenze tecniche specifiche.</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Definizione dell'OCSE: </a:t>
            </a:r>
            <a:r>
              <a:rPr lang="en-GB">
                <a:latin typeface="Calibri"/>
                <a:ea typeface="Calibri"/>
                <a:cs typeface="Calibri"/>
                <a:sym typeface="Calibri"/>
              </a:rPr>
              <a:t>capacità di utilizzare in modo responsabile conoscenze, attitudini e valori per raggiungere obiettivi, consentendo agli individui di soddisfare esigenze complesse in qualsiasi contesto.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Il futuro del lavoro: </a:t>
            </a:r>
            <a:r>
              <a:rPr lang="en-GB">
                <a:latin typeface="Calibri"/>
                <a:ea typeface="Calibri"/>
                <a:cs typeface="Calibri"/>
                <a:sym typeface="Calibri"/>
              </a:rPr>
              <a:t>sono qualità che l'intelligenza artificiale e le macchine non possono facilmente replicare (intelligenza emotiva, giudizio critico) e sono fondamentali per l'apprendimento permanente e per affrontare l'ambiguità.</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Competenza globale: </a:t>
            </a:r>
            <a:r>
              <a:rPr lang="en-GB">
                <a:latin typeface="Calibri"/>
                <a:ea typeface="Calibri"/>
                <a:cs typeface="Calibri"/>
                <a:sym typeface="Calibri"/>
              </a:rPr>
              <a:t>promuovere una comunicazione e una collaborazione rispettose tra culture e contesti professionali diversi.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"Competenze di fusione": </a:t>
            </a:r>
            <a:r>
              <a:rPr lang="en-GB">
                <a:latin typeface="Calibri"/>
                <a:ea typeface="Calibri"/>
                <a:cs typeface="Calibri"/>
                <a:sym typeface="Calibri"/>
              </a:rPr>
              <a:t>combinare capacità emotive, cognitive e pratiche per preparare gli individui alle opportunità future.</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F54AABFE-6B8E-D25A-87A0-0AB63D3ED92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37</a:t>
            </a:fld>
            <a:endParaRPr/>
          </a:p>
        </p:txBody>
      </p:sp>
    </p:spTree>
    <p:extLst>
      <p:ext uri="{BB962C8B-B14F-4D97-AF65-F5344CB8AC3E}">
        <p14:creationId xmlns:p14="http://schemas.microsoft.com/office/powerpoint/2010/main" val="3154717005"/>
      </p:ext>
    </p:extLst>
  </p:cSld>
  <p:clrMapOvr>
    <a:masterClrMapping/>
  </p:clrMapOvr>
</p:notes>
</file>

<file path=ppt/notesSlides/notesSlide38.xml><?xml version="1.0" encoding="utf-8"?>
<p:notes xmlns:ahyp="http://schemas.microsoft.com/office/drawing/2018/hyperlinkcolor"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g34519fc2d75_0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g34519fc2d75_0_10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US" b="1" dirty="0">
                <a:latin typeface="Calibri"/>
                <a:ea typeface="Calibri"/>
                <a:cs typeface="Calibri"/>
                <a:sym typeface="Calibri"/>
              </a:rPr>
              <a:t>Le 10 competenze trasversali del futuro (secondo il World Economic Forum):</a:t>
            </a:r>
          </a:p>
          <a:p>
            <a:pPr marL="0" lvl="0" indent="0" algn="l" rtl="0">
              <a:lnSpc>
                <a:spcPct val="115000"/>
              </a:lnSpc>
              <a:spcBef>
                <a:spcPts val="1200"/>
              </a:spcBef>
              <a:spcAft>
                <a:spcPts val="0"/>
              </a:spcAft>
              <a:buClr>
                <a:schemeClr val="dk1"/>
              </a:buClr>
              <a:buSzPts val="1100"/>
              <a:buFont typeface="Arial"/>
              <a:buNone/>
            </a:pPr>
            <a:r>
              <a:rPr lang="en-US" dirty="0">
                <a:latin typeface="Calibri"/>
                <a:ea typeface="Calibri"/>
                <a:cs typeface="Calibri"/>
                <a:sym typeface="Calibri"/>
              </a:rPr>
              <a:t>Queste competenze sono fondamentali per il successo, la resilienza e un impatto significativo in un mondo in rapida evoluzione e trasformato dal digitale: </a:t>
            </a:r>
          </a:p>
          <a:p>
            <a:pPr marL="457200" lvl="0" indent="-304800" algn="l" rtl="0">
              <a:lnSpc>
                <a:spcPct val="115000"/>
              </a:lnSpc>
              <a:spcBef>
                <a:spcPts val="1200"/>
              </a:spcBef>
              <a:spcAft>
                <a:spcPts val="0"/>
              </a:spcAft>
              <a:buClr>
                <a:schemeClr val="dk1"/>
              </a:buClr>
              <a:buSzPts val="1200"/>
              <a:buFont typeface="Calibri"/>
              <a:buChar char="●"/>
            </a:pPr>
            <a:r>
              <a:rPr lang="en-US" dirty="0">
                <a:latin typeface="Calibri"/>
                <a:ea typeface="Calibri"/>
                <a:cs typeface="Calibri"/>
                <a:sym typeface="Calibri"/>
              </a:rPr>
              <a:t>Pensiero analitico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Resilienza, flessibilità e agilità</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Leadership e influenza sociale</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Pensiero creativo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Motivazione e consapevolezza di sé</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Competenza tecnologica</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Empatia e ascolto attivo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Curiosità e apprendimento permanente</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Gestione dei talenti</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Orientamento al servizio e attenzione al cliente</a:t>
            </a:r>
          </a:p>
          <a:p>
            <a:pPr marL="0" lvl="0" indent="0" algn="l" rtl="0">
              <a:lnSpc>
                <a:spcPct val="115000"/>
              </a:lnSpc>
              <a:spcBef>
                <a:spcPts val="1200"/>
              </a:spcBef>
              <a:spcAft>
                <a:spcPts val="600"/>
              </a:spcAft>
              <a:buClr>
                <a:schemeClr val="dk1"/>
              </a:buClr>
              <a:buSzPts val="1100"/>
              <a:buFont typeface="Arial"/>
              <a:buNone/>
            </a:pPr>
            <a:r>
              <a:rPr lang="en-US" i="1" dirty="0">
                <a:latin typeface="Calibri"/>
                <a:ea typeface="Calibri"/>
                <a:cs typeface="Calibri"/>
                <a:sym typeface="Calibri"/>
              </a:rPr>
              <a:t>Per saperne di più: World Economic Forum  “Future of Jobs Report” 2025  (</a:t>
            </a:r>
            <a:r>
              <a:rPr lang="en-US" i="1"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Link</a:t>
            </a:r>
            <a:r>
              <a:rPr lang="en-US" i="1" dirty="0">
                <a:latin typeface="Calibri"/>
                <a:ea typeface="Calibri"/>
                <a:cs typeface="Calibri"/>
                <a:sym typeface="Calibri"/>
              </a:rPr>
              <a:t>)</a:t>
            </a:r>
            <a:endParaRPr lang="en-US" dirty="0">
              <a:latin typeface="Calibri"/>
              <a:ea typeface="Calibri"/>
              <a:cs typeface="Calibri"/>
              <a:sym typeface="Calibri"/>
            </a:endParaRPr>
          </a:p>
        </p:txBody>
      </p:sp>
      <p:sp>
        <p:nvSpPr>
          <p:cNvPr id="428" name="Google Shape;428;g34519fc2d75_0_10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g34519fc2d75_0_1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8" name="Google Shape;438;g34519fc2d75_0_1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5 Diverse applicazioni delle competenze trasversali: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 Ruolo </a:t>
            </a:r>
            <a:r>
              <a:rPr lang="en-GB" b="1">
                <a:latin typeface="Calibri"/>
                <a:ea typeface="Calibri"/>
                <a:cs typeface="Calibri"/>
                <a:sym typeface="Calibri"/>
              </a:rPr>
              <a:t>nell'adozione di pratiche sostenibili</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Trasformare la sostenibilità da una lista di controllo a una pratica collaborativa.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Aiuta a gestire la complessità e l'incertezza (adattabilità, risoluzione dei problemi).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Consentire l'azione collettiva (comunicazione, empatia, capacità interpersonali).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Promuovere l'innovazione creativa per soluzioni eco-compatibili.</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 Ruolo nella </a:t>
            </a:r>
            <a:r>
              <a:rPr lang="en-GB" b="1">
                <a:latin typeface="Calibri"/>
                <a:ea typeface="Calibri"/>
                <a:cs typeface="Calibri"/>
                <a:sym typeface="Calibri"/>
              </a:rPr>
              <a:t>gestione dell'evoluzione tecnologica:</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Fondamentale per un futuro digitale inclusivo e incentrato sull'uomo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Affrontare le sfide umane dell'adozione del digitale (ad esempio, gestione della pressione, disagio nei confronti del cambiamento, sentimenti di esclusione).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Competenze chiave: comunicazione, adattabilità, risoluzione dei problemi, empatia, collaborazione, apprendimento permanente, leadership.</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iii. Ruolo </a:t>
            </a:r>
            <a:r>
              <a:rPr lang="en-GB" b="1">
                <a:latin typeface="Calibri"/>
                <a:ea typeface="Calibri"/>
                <a:cs typeface="Calibri"/>
                <a:sym typeface="Calibri"/>
              </a:rPr>
              <a:t>per una </a:t>
            </a:r>
            <a:r>
              <a:rPr lang="en-GB" b="1">
                <a:latin typeface="Calibri"/>
                <a:ea typeface="Calibri"/>
                <a:cs typeface="Calibri"/>
                <a:sym typeface="Calibri"/>
              </a:rPr>
              <a:t>mentalità imprenditoriale:</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Fondamento dell'innovazione, dell'adattabilità e dell'assunzione di rischi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Gestire l'incertezza e il rischio con resilienza, flessibilità e capacità di apprendere e adattarsi.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Pensare in modo diverso: capacità creative e analitiche per identificare le esigenze e sviluppare soluzioni innovative.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Mobilitare le persone: guidare con empatia, comunicare per ispirare e coinvolgere gli altri.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Mantenere lo slancio: rimanere motivati, imparare continuamente e costruire relazioni professionali a lungo termine.</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iv. Ruolo </a:t>
            </a:r>
            <a:r>
              <a:rPr lang="en-GB" b="1">
                <a:latin typeface="Calibri"/>
                <a:ea typeface="Calibri"/>
                <a:cs typeface="Calibri"/>
                <a:sym typeface="Calibri"/>
              </a:rPr>
              <a:t>nel lavoro intersettoriale:</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Essenziale per costruire fiducia e co-creare soluzioni in diversi campi.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Colmare le divisioni: empatia, ascolto attivo, comunicazione rispettosa.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Attivare il potenziale creativo: curiosità, creatività, pensiero analitico alle intersezioni.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Facilitare le politiche: leadership, influenza sociale, comunicazione chiara per la difesa degli interessi.</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Ottimizzazione delle risorse: persuasione, narrazione, costruzione di relazioni per partnership.</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Sviluppo del capitale umano: punti di forza interpersonali come empatia, responsabilità, perseveranza per un lavoro di impatto.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v. Ruolo </a:t>
            </a:r>
            <a:r>
              <a:rPr lang="en-GB" b="1">
                <a:latin typeface="Calibri"/>
                <a:ea typeface="Calibri"/>
                <a:cs typeface="Calibri"/>
                <a:sym typeface="Calibri"/>
              </a:rPr>
              <a:t>per lo sviluppo della carriera e la mobilità:</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Fondamentale per orientarsi nel lavoro basato su progetti, nelle condizioni di freelance e nell'intensa collaborazione nelle arti dello spettacolo.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Consente ai professionisti di gestire alti e bassi, adattarsi a nuove direzioni, riprendersi dalle battute d'arresto e mantenere lo slancio della carriera.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Essenziale per coordinare produzioni complesse, coinvolgere le parti interessate e costruire relazioni professionali a lungo termine.</a:t>
            </a:r>
            <a:endParaRPr>
              <a:latin typeface="Calibri"/>
              <a:ea typeface="Calibri"/>
              <a:cs typeface="Calibri"/>
              <a:sym typeface="Calibri"/>
            </a:endParaRPr>
          </a:p>
          <a:p>
            <a:pPr marL="0" lvl="0" indent="0" algn="l" rtl="0">
              <a:lnSpc>
                <a:spcPct val="115000"/>
              </a:lnSpc>
              <a:spcBef>
                <a:spcPts val="1200"/>
              </a:spcBef>
              <a:spcAft>
                <a:spcPts val="1200"/>
              </a:spcAft>
              <a:buSzPts val="1100"/>
              <a:buNone/>
            </a:pPr>
            <a:r>
              <a:rPr lang="en-GB">
                <a:latin typeface="Calibri"/>
                <a:ea typeface="Calibri"/>
                <a:cs typeface="Calibri"/>
                <a:sym typeface="Calibri"/>
              </a:rPr>
              <a:t>Comprendere e </a:t>
            </a:r>
            <a:r>
              <a:rPr lang="en-GB" b="1">
                <a:latin typeface="Calibri"/>
                <a:ea typeface="Calibri"/>
                <a:cs typeface="Calibri"/>
                <a:sym typeface="Calibri"/>
              </a:rPr>
              <a:t>riconoscere la natura trasversale </a:t>
            </a:r>
            <a:r>
              <a:rPr lang="en-GB">
                <a:latin typeface="Calibri"/>
                <a:ea typeface="Calibri"/>
                <a:cs typeface="Calibri"/>
                <a:sym typeface="Calibri"/>
              </a:rPr>
              <a:t>delle competenze trasversali in tutti i campi </a:t>
            </a:r>
            <a:r>
              <a:rPr lang="en-GB" b="1">
                <a:latin typeface="Calibri"/>
                <a:ea typeface="Calibri"/>
                <a:cs typeface="Calibri"/>
                <a:sym typeface="Calibri"/>
              </a:rPr>
              <a:t>è fondamentale per affinare una mentalità pronta per il futuro. </a:t>
            </a:r>
            <a:r>
              <a:rPr lang="en-GB">
                <a:latin typeface="Calibri"/>
                <a:ea typeface="Calibri"/>
                <a:cs typeface="Calibri"/>
                <a:sym typeface="Calibri"/>
              </a:rPr>
              <a:t>Sviluppare queste competenze non solo offre vantaggi personali, ma apre anche le porte allo sviluppo collettivo.</a:t>
            </a:r>
            <a:endParaRPr>
              <a:latin typeface="Calibri"/>
              <a:ea typeface="Calibri"/>
              <a:cs typeface="Calibri"/>
              <a:sym typeface="Calibri"/>
            </a:endParaRPr>
          </a:p>
        </p:txBody>
      </p:sp>
      <p:sp>
        <p:nvSpPr>
          <p:cNvPr id="439" name="Google Shape;439;g34519fc2d75_0_1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Le definizioni chiave della gestione delle risorse umane  - competenze trasversali -  sono:</a:t>
            </a:r>
            <a:endParaRPr b="1">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Comunicazione</a:t>
            </a:r>
            <a:r>
              <a:rPr lang="en-GB">
                <a:latin typeface="Calibri"/>
                <a:ea typeface="Calibri"/>
                <a:cs typeface="Calibri"/>
                <a:sym typeface="Calibri"/>
              </a:rPr>
              <a:t>: la </a:t>
            </a:r>
            <a:r>
              <a:rPr lang="en-GB" b="1">
                <a:latin typeface="Calibri"/>
                <a:ea typeface="Calibri"/>
                <a:cs typeface="Calibri"/>
                <a:sym typeface="Calibri"/>
              </a:rPr>
              <a:t>capacità </a:t>
            </a:r>
            <a:r>
              <a:rPr lang="en-GB">
                <a:latin typeface="Calibri"/>
                <a:ea typeface="Calibri"/>
                <a:cs typeface="Calibri"/>
                <a:sym typeface="Calibri"/>
              </a:rPr>
              <a:t>di esprimere chiaramente le idee, ascoltare attivamente e garantire che le informazioni circolino agevolmente all'interno del team. È fondamentale per chiarire eventuali malintesi e mantenere la coesione del team.</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Leadership</a:t>
            </a:r>
            <a:r>
              <a:rPr lang="en-GB">
                <a:latin typeface="Calibri"/>
                <a:ea typeface="Calibri"/>
                <a:cs typeface="Calibri"/>
                <a:sym typeface="Calibri"/>
              </a:rPr>
              <a:t>: la </a:t>
            </a:r>
            <a:r>
              <a:rPr lang="en-GB" b="1">
                <a:latin typeface="Calibri"/>
                <a:ea typeface="Calibri"/>
                <a:cs typeface="Calibri"/>
                <a:sym typeface="Calibri"/>
              </a:rPr>
              <a:t>capacità </a:t>
            </a:r>
            <a:r>
              <a:rPr lang="en-GB">
                <a:latin typeface="Calibri"/>
                <a:ea typeface="Calibri"/>
                <a:cs typeface="Calibri"/>
                <a:sym typeface="Calibri"/>
              </a:rPr>
              <a:t>di ispirare, guidare e prendere decisioni bilanciando la visione artistica e il benessere del team. Svolge un ruolo chiave nella risoluzione dei conflitti e nel ricentrare i team durante le sfide.</a:t>
            </a:r>
            <a:br>
              <a:rPr lang="en-GB">
                <a:latin typeface="Calibri"/>
                <a:ea typeface="Calibri"/>
                <a:cs typeface="Calibri"/>
                <a:sym typeface="Calibri"/>
              </a:rPr>
            </a:br>
            <a:br>
              <a:rPr lang="en-GB">
                <a:latin typeface="Calibri"/>
                <a:ea typeface="Calibri"/>
                <a:cs typeface="Calibri"/>
                <a:sym typeface="Calibri"/>
              </a:rPr>
            </a:br>
            <a:r>
              <a:rPr lang="en-GB" b="1">
                <a:latin typeface="Calibri"/>
                <a:ea typeface="Calibri"/>
                <a:cs typeface="Calibri"/>
                <a:sym typeface="Calibri"/>
              </a:rPr>
              <a:t>Adattabilità</a:t>
            </a:r>
            <a:r>
              <a:rPr lang="en-GB">
                <a:latin typeface="Calibri"/>
                <a:ea typeface="Calibri"/>
                <a:cs typeface="Calibri"/>
                <a:sym typeface="Calibri"/>
              </a:rPr>
              <a:t>: la </a:t>
            </a:r>
            <a:r>
              <a:rPr lang="en-GB" b="1">
                <a:latin typeface="Calibri"/>
                <a:ea typeface="Calibri"/>
                <a:cs typeface="Calibri"/>
                <a:sym typeface="Calibri"/>
              </a:rPr>
              <a:t>capacità </a:t>
            </a:r>
            <a:r>
              <a:rPr lang="en-GB">
                <a:latin typeface="Calibri"/>
                <a:ea typeface="Calibri"/>
                <a:cs typeface="Calibri"/>
                <a:sym typeface="Calibri"/>
              </a:rPr>
              <a:t>di adattarsi rapidamente a cambiamenti di programma, dinamiche di gruppo o direzione creativa. È essenziale per mantenere la continuità e la produttività quando si affrontano interruzioni impreviste.</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Intelligenza emotiva </a:t>
            </a:r>
            <a:r>
              <a:rPr lang="en-GB">
                <a:latin typeface="Calibri"/>
                <a:ea typeface="Calibri"/>
                <a:cs typeface="Calibri"/>
                <a:sym typeface="Calibri"/>
              </a:rPr>
              <a:t>– La </a:t>
            </a:r>
            <a:r>
              <a:rPr lang="en-GB" b="1">
                <a:latin typeface="Calibri"/>
                <a:ea typeface="Calibri"/>
                <a:cs typeface="Calibri"/>
                <a:sym typeface="Calibri"/>
              </a:rPr>
              <a:t>consapevolezza </a:t>
            </a:r>
            <a:r>
              <a:rPr lang="en-GB">
                <a:latin typeface="Calibri"/>
                <a:ea typeface="Calibri"/>
                <a:cs typeface="Calibri"/>
                <a:sym typeface="Calibri"/>
              </a:rPr>
              <a:t>e la regolazione delle proprie emozioni, comprendendo e rispondendo con sensibilità agli altri. Supporta la creazione di un ambiente di squadra inclusivo e solidale.</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La resilienza </a:t>
            </a:r>
            <a:r>
              <a:rPr lang="en-GB">
                <a:latin typeface="Calibri"/>
                <a:ea typeface="Calibri"/>
                <a:cs typeface="Calibri"/>
                <a:sym typeface="Calibri"/>
              </a:rPr>
              <a:t>è ciò che ci aiuta a rimanere con i piedi per terra quando affrontiamo delle battute d'arresto. Come </a:t>
            </a:r>
            <a:r>
              <a:rPr lang="en-GB" b="1">
                <a:latin typeface="Calibri"/>
                <a:ea typeface="Calibri"/>
                <a:cs typeface="Calibri"/>
                <a:sym typeface="Calibri"/>
              </a:rPr>
              <a:t>abilità</a:t>
            </a:r>
            <a:r>
              <a:rPr lang="en-GB">
                <a:latin typeface="Calibri"/>
                <a:ea typeface="Calibri"/>
                <a:cs typeface="Calibri"/>
                <a:sym typeface="Calibri"/>
              </a:rPr>
              <a:t>, consiste nel gestire la pressione e ritrovare la concentrazione. Come </a:t>
            </a:r>
            <a:r>
              <a:rPr lang="en-GB" b="1">
                <a:latin typeface="Calibri"/>
                <a:ea typeface="Calibri"/>
                <a:cs typeface="Calibri"/>
                <a:sym typeface="Calibri"/>
              </a:rPr>
              <a:t>competenza</a:t>
            </a:r>
            <a:r>
              <a:rPr lang="en-GB">
                <a:latin typeface="Calibri"/>
                <a:ea typeface="Calibri"/>
                <a:cs typeface="Calibri"/>
                <a:sym typeface="Calibri"/>
              </a:rPr>
              <a:t>, riguarda il modo in cui ci presentiamo agli altri: rimanendo saldi, offrendo sostegno e adattandoci insieme alle sfide.</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a:latin typeface="Calibri"/>
                <a:ea typeface="Calibri"/>
                <a:cs typeface="Calibri"/>
                <a:sym typeface="Calibri"/>
              </a:rPr>
              <a:t>Una forte gestione delle persone alimenta la resilienza creando fiducia, guidando con empatia e mantenendo una comunicazione onesta e chiara quando è più importante.</a:t>
            </a:r>
            <a:br>
              <a:rPr lang="en-GB">
                <a:latin typeface="Calibri"/>
                <a:ea typeface="Calibri"/>
                <a:cs typeface="Calibri"/>
                <a:sym typeface="Calibri"/>
              </a:rPr>
            </a:b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Esempi dal settore dello spettacolo dal vivo:</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Competenze trasversali come l'intelligenza emotiva, l'adattabilità e la leadership collaborativa sono essenziali in tutte le discipline. Ecco come si manifestano in contesti diversi:</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Danza</a:t>
            </a:r>
            <a:r>
              <a:rPr lang="en-GB" i="0" u="none" strike="noStrike" cap="none">
                <a:solidFill>
                  <a:schemeClr val="dk1"/>
                </a:solidFill>
                <a:latin typeface="Calibri"/>
                <a:ea typeface="Calibri"/>
                <a:cs typeface="Calibri"/>
                <a:sym typeface="Calibri"/>
              </a:rPr>
              <a:t>: la regolazione emotiva sostiene gli artisti attraverso lo sforzo fisico, la vulnerabilità espressiva e la sincronia dell'ensemble.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Musica</a:t>
            </a:r>
            <a:r>
              <a:rPr lang="en-GB" i="0" u="none" strike="noStrike" cap="none">
                <a:solidFill>
                  <a:schemeClr val="dk1"/>
                </a:solidFill>
                <a:latin typeface="Calibri"/>
                <a:ea typeface="Calibri"/>
                <a:cs typeface="Calibri"/>
                <a:sym typeface="Calibri"/>
              </a:rPr>
              <a:t>: l'adattabilità aiuta gli ensemble a rispondere ai cambiamenti di tempo, all'improvvisazione e all'acustica dal vivo.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Arti circensi</a:t>
            </a:r>
            <a:r>
              <a:rPr lang="en-GB" i="0" u="none" strike="noStrike" cap="none">
                <a:solidFill>
                  <a:schemeClr val="dk1"/>
                </a:solidFill>
                <a:latin typeface="Calibri"/>
                <a:ea typeface="Calibri"/>
                <a:cs typeface="Calibri"/>
                <a:sym typeface="Calibri"/>
              </a:rPr>
              <a:t>: la fiducia e la resilienza sono essenziali per gestire il rischio, la precisione e l'interdipendenza.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Spoken word</a:t>
            </a:r>
            <a:r>
              <a:rPr lang="en-GB" i="0" u="none" strike="noStrike" cap="none">
                <a:solidFill>
                  <a:schemeClr val="dk1"/>
                </a:solidFill>
                <a:latin typeface="Calibri"/>
                <a:ea typeface="Calibri"/>
                <a:cs typeface="Calibri"/>
                <a:sym typeface="Calibri"/>
              </a:rPr>
              <a:t>: l'empatia e l'ascolto favoriscono la connessione tra esperienze di vita e narrazioni culturali diverse.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Festival</a:t>
            </a:r>
            <a:r>
              <a:rPr lang="en-GB" i="0" u="none" strike="noStrike" cap="none">
                <a:solidFill>
                  <a:schemeClr val="dk1"/>
                </a:solidFill>
                <a:latin typeface="Calibri"/>
                <a:ea typeface="Calibri"/>
                <a:cs typeface="Calibri"/>
                <a:sym typeface="Calibri"/>
              </a:rPr>
              <a:t>: una comunicazione chiara e l'agilità emotiva aiutano i team a coordinarsi tra luoghi, ruoli e tempistiche.</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💡Prenditi del tempo per riflettere su come gli strumenti di risoluzione dei conflitti possano essere adattati al ritmo, ai ruoli e alle pressioni specifiche di ogni esibizione.</a:t>
            </a:r>
            <a:endParaRPr>
              <a:latin typeface="Calibri"/>
              <a:ea typeface="Calibri"/>
              <a:cs typeface="Calibri"/>
              <a:sym typeface="Calibri"/>
            </a:endParaRPr>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4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C98E6-1259-DD57-64F4-E4AF59CB759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589A825-9907-64B7-2A23-60648D57C95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0C9101D-C390-7AE2-7197-9DBF4215272E}"/>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1BE2662-287E-6972-9CCE-DF4F4F5176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40</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1783281"/>
      </p:ext>
    </p:extLst>
  </p:cSld>
  <p:clrMapOvr>
    <a:masterClrMapping/>
  </p:clrMapOvr>
</p:notes>
</file>

<file path=ppt/notesSlides/notesSlide4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Approfitta di questo momento per consolidare quanto appreso nel Capitolo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Riconoscere e rispondere alla motivazione individuale e collettiva è un aspetto fondamentale per una gestione efficace del team. Mantenere alta la motivazione è particolarmente importante nelle diverse fasi della produzione: comunicare in modo chiaro, incoraggiare e valorizzare gli sforzi e mantenere lo slancio.</a:t>
            </a:r>
            <a:endParaRPr>
              <a:latin typeface="Calibri"/>
              <a:ea typeface="Calibri"/>
              <a:cs typeface="Calibri"/>
              <a:sym typeface="Calibri"/>
            </a:endParaRPr>
          </a:p>
          <a:p>
            <a:pPr marL="0" lvl="0" indent="0" algn="l" rtl="0">
              <a:lnSpc>
                <a:spcPct val="100000"/>
              </a:lnSpc>
              <a:spcBef>
                <a:spcPts val="0"/>
              </a:spcBef>
              <a:spcAft>
                <a:spcPts val="0"/>
              </a:spcAft>
              <a:buSzPts val="1400"/>
              <a:buNone/>
            </a:pPr>
            <a:br>
              <a:rPr lang="en-GB">
                <a:latin typeface="Calibri"/>
                <a:ea typeface="Calibri"/>
                <a:cs typeface="Calibri"/>
                <a:sym typeface="Calibri"/>
              </a:rPr>
            </a:br>
            <a:r>
              <a:rPr lang="en-GB">
                <a:latin typeface="Calibri"/>
                <a:ea typeface="Calibri"/>
                <a:cs typeface="Calibri"/>
                <a:sym typeface="Calibri"/>
              </a:rPr>
              <a:t>Esistono due tipi di </a:t>
            </a:r>
            <a:r>
              <a:rPr lang="en-GB" b="1">
                <a:latin typeface="Calibri"/>
                <a:ea typeface="Calibri"/>
                <a:cs typeface="Calibri"/>
                <a:sym typeface="Calibri"/>
              </a:rPr>
              <a:t>motivazione</a:t>
            </a:r>
            <a:r>
              <a:rPr lang="en-GB">
                <a:latin typeface="Calibri"/>
                <a:ea typeface="Calibri"/>
                <a:cs typeface="Calibri"/>
                <a:sym typeface="Calibri"/>
              </a:rPr>
              <a: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motivazione intrinseca </a:t>
            </a:r>
            <a:r>
              <a:rPr lang="en-GB">
                <a:latin typeface="Calibri"/>
                <a:ea typeface="Calibri"/>
                <a:cs typeface="Calibri"/>
                <a:sym typeface="Calibri"/>
              </a:rPr>
              <a:t>proviene dall'interno e implica l'impegno in un'attività fine a se stessa, guidata dalla soddisfazione interna, dalla passione o dalla realizzazione personale. Nelle arti dello spettacolo, ciò include:</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Amore per il mestiere e l'espressione creativa: </a:t>
            </a:r>
            <a:r>
              <a:rPr lang="en-GB">
                <a:latin typeface="Calibri"/>
                <a:ea typeface="Calibri"/>
                <a:cs typeface="Calibri"/>
                <a:sym typeface="Calibri"/>
              </a:rPr>
              <a:t>godere della creazione artistica (ad esempio, direttore artistico, scenografo) o dei ruoli di supporto tecnico.</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Crescita personale: </a:t>
            </a:r>
            <a:r>
              <a:rPr lang="en-GB">
                <a:latin typeface="Calibri"/>
                <a:ea typeface="Calibri"/>
                <a:cs typeface="Calibri"/>
                <a:sym typeface="Calibri"/>
              </a:rPr>
              <a:t>migliorare le proprie competenze, mettersi alla prova o provare nuove tecniche.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Esperienza di flusso: </a:t>
            </a:r>
            <a:r>
              <a:rPr lang="en-GB">
                <a:latin typeface="Calibri"/>
                <a:ea typeface="Calibri"/>
                <a:cs typeface="Calibri"/>
                <a:sym typeface="Calibri"/>
              </a:rPr>
              <a:t>sentirsi completamente immersi ed energizzati durante le prove o le esibizioni.</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motivazione estrinseca</a:t>
            </a:r>
            <a:r>
              <a:rPr lang="en-GB">
                <a:latin typeface="Calibri"/>
                <a:ea typeface="Calibri"/>
                <a:cs typeface="Calibri"/>
                <a:sym typeface="Calibri"/>
              </a:rPr>
              <a:t>, al contrario, proviene dall'esterno e si riferisce a ricompense esterne come denaro, riconoscimento o status.</a:t>
            </a:r>
            <a:endParaRPr>
              <a:latin typeface="Calibri"/>
              <a:ea typeface="Calibri"/>
              <a:cs typeface="Calibri"/>
              <a:sym typeface="Calibri"/>
            </a:endParaRPr>
          </a:p>
          <a:p>
            <a:pPr marL="0" lvl="0" indent="0" algn="just" rtl="0">
              <a:lnSpc>
                <a:spcPct val="100000"/>
              </a:lnSpc>
              <a:spcBef>
                <a:spcPts val="1200"/>
              </a:spcBef>
              <a:spcAft>
                <a:spcPts val="1200"/>
              </a:spcAft>
              <a:buClr>
                <a:schemeClr val="dk1"/>
              </a:buClr>
              <a:buSzPts val="1100"/>
              <a:buFont typeface="Arial"/>
              <a:buNone/>
            </a:pPr>
            <a:endParaRPr>
              <a:latin typeface="Calibri"/>
              <a:ea typeface="Calibri"/>
              <a:cs typeface="Calibri"/>
              <a:sym typeface="Calibri"/>
            </a:endParaRPr>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74550b718a_1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g374550b718a_1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Obiettivo comune: le basi per una collaborazione efficace</a:t>
            </a:r>
            <a:endParaRPr sz="1200" b="1"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Nelle arti dello spettacolo, la collaborazione non è una scelta, ma il fondamento di ogni produzione di successo. Un lavoro di squadra efficace richiede strategie pratiche per gestire agevolmente le dinamiche del gruppo, una chiara definizione dei ruoli, la diversità e la gestione dei talenti. Questi approcci contribuiscono a promuovere un ambiente di lavoro sano e inclusivo e guidano la collaborazione verso </a:t>
            </a:r>
            <a:r>
              <a:rPr lang="en-GB" sz="1200" b="1" i="0" u="none" strike="noStrike" cap="none">
                <a:latin typeface="Calibri"/>
                <a:ea typeface="Calibri"/>
                <a:cs typeface="Calibri"/>
                <a:sym typeface="Calibri"/>
              </a:rPr>
              <a:t>il raggiungimento di uno scopo comune e di obiettivi creativi</a:t>
            </a:r>
            <a:r>
              <a:rPr lang="en-GB" sz="1200" i="0" u="none" strike="noStrike" cap="none">
                <a:latin typeface="Calibri"/>
                <a:ea typeface="Calibri"/>
                <a:cs typeface="Calibri"/>
                <a:sym typeface="Calibri"/>
              </a:rPr>
              <a:t>. Che si tratti di dirigere una produzione, coordinare un festival o gestire una sede, comprendere come definire i ruoli, gestire team multidisciplinari e guidare sia progetti a breve termine che iniziative a lungo termine è essenziale per il successo.</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La motivazione e la leadership si manifestano </a:t>
            </a:r>
            <a:r>
              <a:rPr lang="en-GB" sz="1200" i="0" u="none" strike="noStrike" cap="none">
                <a:latin typeface="Calibri"/>
                <a:ea typeface="Calibri"/>
                <a:cs typeface="Calibri"/>
                <a:sym typeface="Calibri"/>
              </a:rPr>
              <a:t>in modo</a:t>
            </a:r>
            <a:r>
              <a:rPr lang="en-GB" sz="1200" b="1" i="0" u="none" strike="noStrike" cap="none">
                <a:latin typeface="Calibri"/>
                <a:ea typeface="Calibri"/>
                <a:cs typeface="Calibri"/>
                <a:sym typeface="Calibri"/>
              </a:rPr>
              <a:t> diverso </a:t>
            </a:r>
            <a:r>
              <a:rPr lang="en-GB" sz="1200" i="0" u="none" strike="noStrike" cap="none">
                <a:latin typeface="Calibri"/>
                <a:ea typeface="Calibri"/>
                <a:cs typeface="Calibri"/>
                <a:sym typeface="Calibri"/>
              </a:rPr>
              <a:t>nel panorama delle esibizioni dal vivo. Negli </a:t>
            </a:r>
            <a:r>
              <a:rPr lang="en-GB" sz="1200" i="0" u="none" strike="noStrike" cap="none">
                <a:latin typeface="Calibri"/>
                <a:ea typeface="Calibri"/>
                <a:cs typeface="Calibri"/>
                <a:sym typeface="Calibri"/>
              </a:rPr>
              <a:t>ensemble </a:t>
            </a:r>
            <a:r>
              <a:rPr lang="en-GB" sz="1200" b="1" i="0" u="none" strike="noStrike" cap="none">
                <a:latin typeface="Calibri"/>
                <a:ea typeface="Calibri"/>
                <a:cs typeface="Calibri"/>
                <a:sym typeface="Calibri"/>
              </a:rPr>
              <a:t>musicali</a:t>
            </a:r>
            <a:r>
              <a:rPr lang="en-GB" sz="1200" i="0" u="none" strike="noStrike" cap="none">
                <a:latin typeface="Calibri"/>
                <a:ea typeface="Calibri"/>
                <a:cs typeface="Calibri"/>
                <a:sym typeface="Calibri"/>
              </a:rPr>
              <a:t>, la consapevolezza emotiva e una comunicazione chiara aiutano a sostenere l'energia e la coesione durante le lunghe prove o l'improvvisazione dal vivo. Nelle </a:t>
            </a:r>
            <a:r>
              <a:rPr lang="en-GB" sz="1200" i="0" u="none" strike="noStrike" cap="none">
                <a:latin typeface="Calibri"/>
                <a:ea typeface="Calibri"/>
                <a:cs typeface="Calibri"/>
                <a:sym typeface="Calibri"/>
              </a:rPr>
              <a:t>compagnie </a:t>
            </a:r>
            <a:r>
              <a:rPr lang="en-GB" sz="1200" b="1" i="0" u="none" strike="noStrike" cap="none">
                <a:latin typeface="Calibri"/>
                <a:ea typeface="Calibri"/>
                <a:cs typeface="Calibri"/>
                <a:sym typeface="Calibri"/>
              </a:rPr>
              <a:t>di danza</a:t>
            </a:r>
            <a:r>
              <a:rPr lang="en-GB" sz="1200" i="0" u="none" strike="noStrike" cap="none">
                <a:latin typeface="Calibri"/>
                <a:ea typeface="Calibri"/>
                <a:cs typeface="Calibri"/>
                <a:sym typeface="Calibri"/>
              </a:rPr>
              <a:t>, la motivazione è spesso legata alla resistenza fisica, alla chiarezza espressiva e alla sincronia del gruppo. </a:t>
            </a:r>
            <a:r>
              <a:rPr lang="en-GB" sz="1200" b="1" i="0" u="none" strike="noStrike" cap="none">
                <a:latin typeface="Calibri"/>
                <a:ea typeface="Calibri"/>
                <a:cs typeface="Calibri"/>
                <a:sym typeface="Calibri"/>
              </a:rPr>
              <a:t>I team dei festival, </a:t>
            </a:r>
            <a:r>
              <a:rPr lang="en-GB" sz="1200" i="0" u="none" strike="noStrike" cap="none">
                <a:latin typeface="Calibri"/>
                <a:ea typeface="Calibri"/>
                <a:cs typeface="Calibri"/>
                <a:sym typeface="Calibri"/>
              </a:rPr>
              <a:t>che lavorano in più sedi e discipline, fanno affidamento sull'adattabilità e su uno scopo condiviso per mantenere lo slancio sotto complesse pressioni logistiche.</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 </a:t>
            </a:r>
            <a:r>
              <a:rPr lang="en-GB" sz="1200" i="1" u="none" strike="noStrike" cap="none">
                <a:latin typeface="Calibri"/>
                <a:ea typeface="Calibri"/>
                <a:cs typeface="Calibri"/>
                <a:sym typeface="Calibri"/>
              </a:rPr>
              <a:t>💡In qualità di formatore, dovresti considerare come queste dinamiche specifiche del settore influenzano il modo in cui le soft skill vengono applicate e coltivate.</a:t>
            </a:r>
            <a:endParaRPr sz="1200" i="1"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Queste dinamiche si applicano a tutte le arti dello spettacolo: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nella danza, i collaboratori principali possono includere coreografi e direttori delle prove;</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 nella musica, i leader degli ensemble e i tecnici del suono;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nei festival, i responsabili dei siti e i referenti degli artisti. </a:t>
            </a:r>
            <a:endParaRPr sz="1200" i="0" u="none" strike="noStrike" cap="none">
              <a:latin typeface="Calibri"/>
              <a:ea typeface="Calibri"/>
              <a:cs typeface="Calibri"/>
              <a:sym typeface="Calibri"/>
            </a:endParaRPr>
          </a:p>
          <a:p>
            <a:pPr marL="457200" marR="0" lvl="0" indent="0" algn="l" rtl="0">
              <a:lnSpc>
                <a:spcPct val="100000"/>
              </a:lnSpc>
              <a:spcBef>
                <a:spcPts val="0"/>
              </a:spcBef>
              <a:spcAft>
                <a:spcPts val="0"/>
              </a:spcAft>
              <a:buNone/>
            </a:pPr>
            <a:endParaRPr b="1">
              <a:latin typeface="Calibri"/>
              <a:ea typeface="Calibri"/>
              <a:cs typeface="Calibri"/>
              <a:sym typeface="Calibri"/>
            </a:endParaRPr>
          </a:p>
          <a:p>
            <a:pPr marL="457200" marR="0" lvl="0" indent="0" algn="l" rtl="0">
              <a:lnSpc>
                <a:spcPct val="100000"/>
              </a:lnSpc>
              <a:spcBef>
                <a:spcPts val="0"/>
              </a:spcBef>
              <a:spcAft>
                <a:spcPts val="0"/>
              </a:spcAft>
              <a:buNone/>
            </a:pPr>
            <a:r>
              <a:rPr lang="en-GB" sz="1200" b="1" i="0" u="none" strike="noStrike" cap="none">
                <a:latin typeface="Calibri"/>
                <a:ea typeface="Calibri"/>
                <a:cs typeface="Calibri"/>
                <a:sym typeface="Calibri"/>
              </a:rPr>
              <a:t>Ogni contesto presenta ritmi, gerarchie e carico emotivo unici.</a:t>
            </a:r>
            <a:br>
              <a:rPr lang="en-GB" b="1">
                <a:latin typeface="Calibri"/>
                <a:ea typeface="Calibri"/>
                <a:cs typeface="Calibri"/>
                <a:sym typeface="Calibri"/>
              </a:rPr>
            </a:br>
            <a:endParaRPr b="1">
              <a:latin typeface="Calibri"/>
              <a:ea typeface="Calibri"/>
              <a:cs typeface="Calibri"/>
              <a:sym typeface="Calibri"/>
            </a:endParaRPr>
          </a:p>
        </p:txBody>
      </p:sp>
      <p:sp>
        <p:nvSpPr>
          <p:cNvPr id="160" name="Google Shape;160;g374550b718a_1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4519fc2d75_0_2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34519fc2d75_0_2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1200"/>
              </a:spcBef>
              <a:spcAft>
                <a:spcPts val="0"/>
              </a:spcAft>
              <a:buSzPts val="1100"/>
              <a:buNone/>
            </a:pPr>
            <a:r>
              <a:rPr lang="en-GB">
                <a:latin typeface="Calibri"/>
                <a:ea typeface="Calibri"/>
                <a:cs typeface="Calibri"/>
                <a:sym typeface="Calibri"/>
              </a:rPr>
              <a:t>La chiarezza dei ruoli è essenziale sia che si tratti di coordinare una compagnia di danza in tournée, gestire un festival musicale su più palchi o produrre un'opera site-specific. </a:t>
            </a:r>
            <a:endParaRPr>
              <a:latin typeface="Calibri"/>
              <a:ea typeface="Calibri"/>
              <a:cs typeface="Calibri"/>
              <a:sym typeface="Calibri"/>
            </a:endParaRPr>
          </a:p>
          <a:p>
            <a:pPr marL="0" lvl="0" indent="0" algn="l" rtl="0">
              <a:spcBef>
                <a:spcPts val="1200"/>
              </a:spcBef>
              <a:spcAft>
                <a:spcPts val="1200"/>
              </a:spcAft>
              <a:buClr>
                <a:schemeClr val="dk1"/>
              </a:buClr>
              <a:buSzPts val="1100"/>
              <a:buFont typeface="Arial"/>
              <a:buNone/>
            </a:pPr>
            <a:r>
              <a:rPr lang="en-GB">
                <a:latin typeface="Calibri"/>
                <a:ea typeface="Calibri"/>
                <a:cs typeface="Calibri"/>
                <a:sym typeface="Calibri"/>
              </a:rPr>
              <a:t>Strumenti come </a:t>
            </a:r>
            <a:r>
              <a:rPr lang="en-GB" b="1">
                <a:latin typeface="Calibri"/>
                <a:ea typeface="Calibri"/>
                <a:cs typeface="Calibri"/>
                <a:sym typeface="Calibri"/>
              </a:rPr>
              <a:t>la matrice </a:t>
            </a:r>
            <a:r>
              <a:rPr lang="en-GB" b="1">
                <a:latin typeface="Calibri"/>
                <a:ea typeface="Calibri"/>
                <a:cs typeface="Calibri"/>
                <a:sym typeface="Calibri"/>
              </a:rPr>
              <a:t>RACI </a:t>
            </a:r>
            <a:r>
              <a:rPr lang="en-GB" b="1">
                <a:latin typeface="Calibri"/>
                <a:ea typeface="Calibri"/>
                <a:cs typeface="Calibri"/>
                <a:sym typeface="Calibri"/>
              </a:rPr>
              <a:t>aiutano i team interdisciplinari a definire le responsabilità in modo trasparente </a:t>
            </a:r>
            <a:r>
              <a:rPr lang="en-GB">
                <a:latin typeface="Calibri"/>
                <a:ea typeface="Calibri"/>
                <a:cs typeface="Calibri"/>
                <a:sym typeface="Calibri"/>
              </a:rPr>
              <a:t>ed </a:t>
            </a:r>
            <a:r>
              <a:rPr lang="en-GB" b="1">
                <a:latin typeface="Calibri"/>
                <a:ea typeface="Calibri"/>
                <a:cs typeface="Calibri"/>
                <a:sym typeface="Calibri"/>
              </a:rPr>
              <a:t>evitare </a:t>
            </a:r>
            <a:r>
              <a:rPr lang="en-GB">
                <a:latin typeface="Calibri"/>
                <a:ea typeface="Calibri"/>
                <a:cs typeface="Calibri"/>
                <a:sym typeface="Calibri"/>
              </a:rPr>
              <a:t>sovrapposizioni o </a:t>
            </a:r>
            <a:r>
              <a:rPr lang="en-GB" b="1">
                <a:latin typeface="Calibri"/>
                <a:ea typeface="Calibri"/>
                <a:cs typeface="Calibri"/>
                <a:sym typeface="Calibri"/>
              </a:rPr>
              <a:t>comunicazioni errate</a:t>
            </a:r>
            <a:r>
              <a:rPr lang="en-GB">
                <a:latin typeface="Calibri"/>
                <a:ea typeface="Calibri"/>
                <a:cs typeface="Calibri"/>
                <a:sym typeface="Calibri"/>
              </a:rPr>
              <a:t>.</a:t>
            </a:r>
            <a:endParaRPr>
              <a:latin typeface="Calibri"/>
              <a:ea typeface="Calibri"/>
              <a:cs typeface="Calibri"/>
              <a:sym typeface="Calibri"/>
            </a:endParaRPr>
          </a:p>
        </p:txBody>
      </p:sp>
      <p:sp>
        <p:nvSpPr>
          <p:cNvPr id="172" name="Google Shape;172;g34519fc2d75_0_22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7</a:t>
            </a:fld>
            <a:endParaRPr/>
          </a:p>
        </p:txBody>
      </p:sp>
    </p:spTree>
  </p:cSld>
  <p:clrMapOvr>
    <a:masterClrMapping/>
  </p:clrMapOvr>
</p:notes>
</file>

<file path=ppt/notesSlides/notesSlide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r>
              <a:rPr lang="en-US" sz="1100" b="0" dirty="0">
                <a:latin typeface="Calibri" panose="020F0502020204030204" pitchFamily="34" charset="0"/>
                <a:ea typeface="Calibri" panose="020F0502020204030204" pitchFamily="34" charset="0"/>
                <a:cs typeface="Calibri" panose="020F0502020204030204" pitchFamily="34" charset="0"/>
              </a:rPr>
              <a:t>Rispondi alle domande: </a:t>
            </a: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Quali sono state le scoperte o le difficoltà incontrate nel tentativo di definire R, A, C e I per ciascun ruolo?</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Ci sono state sorprese riguardo alle persone che hai contrassegnato come "Accountable" (A) o "Responsible" (R)?</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Ritieni che questa divisione dei ruoli utilizzando RACI sia realistica nella tua pratica quotidiana delle arti performative? Perché sì o perché no?</a:t>
            </a:r>
          </a:p>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4519fc2d75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34519fc2d75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34519fc2d75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8.svg"/></Relationships>
</file>

<file path=ppt/slides/_rels/slide42.xml.rels><?xml version="1.0" encoding="UTF-8" standalone="yes"?>
<Relationships xmlns="http://schemas.openxmlformats.org/package/2006/relationships"><Relationship Id="rId8" Type="http://schemas.openxmlformats.org/officeDocument/2006/relationships/image" Target="../media/image27.jpg"/><Relationship Id="rId13" Type="http://schemas.openxmlformats.org/officeDocument/2006/relationships/image" Target="../media/image32.jpg"/><Relationship Id="rId3" Type="http://schemas.openxmlformats.org/officeDocument/2006/relationships/image" Target="../media/image2.png"/><Relationship Id="rId7" Type="http://schemas.openxmlformats.org/officeDocument/2006/relationships/image" Target="../media/image26.png"/><Relationship Id="rId12" Type="http://schemas.openxmlformats.org/officeDocument/2006/relationships/image" Target="../media/image31.png"/><Relationship Id="rId17" Type="http://schemas.openxmlformats.org/officeDocument/2006/relationships/image" Target="../media/image36.png"/><Relationship Id="rId2" Type="http://schemas.openxmlformats.org/officeDocument/2006/relationships/notesSlide" Target="../notesSlides/notesSlide42.xml"/><Relationship Id="rId16"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3.png"/><Relationship Id="rId15" Type="http://schemas.openxmlformats.org/officeDocument/2006/relationships/image" Target="../media/image34.png"/><Relationship Id="rId10" Type="http://schemas.openxmlformats.org/officeDocument/2006/relationships/image" Target="../media/image29.png"/><Relationship Id="rId4" Type="http://schemas.openxmlformats.org/officeDocument/2006/relationships/image" Target="../media/image4.png"/><Relationship Id="rId9" Type="http://schemas.openxmlformats.org/officeDocument/2006/relationships/image" Target="../media/image28.png"/><Relationship Id="rId14"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Clr>
                <a:srgbClr val="000000"/>
              </a:buClr>
              <a:buSzPts val="6000"/>
              <a:buFont typeface="Arial"/>
              <a:buNone/>
            </a:pPr>
            <a:r>
              <a:rPr lang="en-GB" sz="6000" b="1" i="0" u="none" strike="noStrike" cap="none" dirty="0">
                <a:solidFill>
                  <a:srgbClr val="04A6C2"/>
                </a:solidFill>
                <a:latin typeface="Calibri"/>
                <a:ea typeface="Calibri"/>
                <a:cs typeface="Calibri"/>
                <a:sym typeface="Calibri"/>
              </a:rPr>
              <a:t>Capitolo 2</a:t>
            </a:r>
            <a:r>
              <a:rPr lang="en-GB" sz="4500" b="1" i="0" u="none" strike="noStrike" cap="none" dirty="0">
                <a:solidFill>
                  <a:srgbClr val="04A6C2"/>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12700" marR="0" lvl="0" indent="0" algn="l" rtl="0">
              <a:lnSpc>
                <a:spcPct val="114333"/>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6000"/>
              <a:buFont typeface="Arial"/>
              <a:buNone/>
            </a:pPr>
            <a:r>
              <a:rPr lang="en-GB" sz="6000" b="1" i="0" u="none" strike="noStrike" cap="none" dirty="0">
                <a:solidFill>
                  <a:schemeClr val="dk1"/>
                </a:solidFill>
                <a:latin typeface="Calibri"/>
                <a:ea typeface="Calibri"/>
                <a:cs typeface="Calibri"/>
                <a:sym typeface="Calibri"/>
              </a:rPr>
              <a:t>WP3</a:t>
            </a:r>
            <a:endParaRPr sz="1400" b="0" i="0" u="none" strike="noStrike" cap="none" dirty="0">
              <a:solidFill>
                <a:srgbClr val="000000"/>
              </a:solidFill>
              <a:latin typeface="Arial"/>
              <a:ea typeface="Arial"/>
              <a:cs typeface="Arial"/>
              <a:sym typeface="Arial"/>
            </a:endParaRPr>
          </a:p>
          <a:p>
            <a:pPr marL="12700" marR="0" lvl="0" indent="0" algn="l" rtl="0">
              <a:lnSpc>
                <a:spcPct val="100000"/>
              </a:lnSpc>
              <a:spcBef>
                <a:spcPts val="1200"/>
              </a:spcBef>
              <a:spcAft>
                <a:spcPts val="0"/>
              </a:spcAft>
              <a:buClr>
                <a:srgbClr val="000000"/>
              </a:buClr>
              <a:buSzPts val="4500"/>
              <a:buFont typeface="Arial"/>
              <a:buNone/>
            </a:pPr>
            <a:r>
              <a:rPr lang="en-GB" sz="4500" b="1" i="0" u="none" strike="noStrike" cap="none" dirty="0">
                <a:solidFill>
                  <a:schemeClr val="dk1"/>
                </a:solidFill>
                <a:latin typeface="Calibri"/>
                <a:ea typeface="Calibri"/>
                <a:cs typeface="Calibri"/>
                <a:sym typeface="Calibri"/>
              </a:rPr>
              <a:t>Manuale pratico INSPIRE</a:t>
            </a:r>
            <a:endParaRPr sz="4500" b="1" i="0" u="none" strike="noStrike" cap="none" dirty="0">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4500"/>
              <a:buFont typeface="Arial"/>
              <a:buNone/>
            </a:pPr>
            <a:r>
              <a:rPr lang="en-GB" sz="4500" b="1" i="0" u="none" strike="noStrike" cap="none" dirty="0">
                <a:solidFill>
                  <a:srgbClr val="04A6C2"/>
                </a:solidFill>
                <a:latin typeface="Calibri"/>
                <a:ea typeface="Calibri"/>
                <a:cs typeface="Calibri"/>
                <a:sym typeface="Calibri"/>
              </a:rPr>
              <a:t>Resilienza e competenze trasversali per i formatori</a:t>
            </a:r>
            <a:endParaRPr sz="4500" b="1" i="0" u="none" strike="noStrike" cap="none" dirty="0">
              <a:solidFill>
                <a:srgbClr val="04A6C2"/>
              </a:solidFill>
              <a:latin typeface="Calibri"/>
              <a:ea typeface="Calibri"/>
              <a:cs typeface="Calibri"/>
              <a:sym typeface="Calibri"/>
            </a:endParaRPr>
          </a:p>
        </p:txBody>
      </p:sp>
      <p:sp>
        <p:nvSpPr>
          <p:cNvPr id="97" name="Google Shape;97;p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a:t>
            </a:fld>
            <a:endParaRPr/>
          </a:p>
        </p:txBody>
      </p:sp>
    </p:spTree>
  </p:cSld>
  <p:clrMapOvr>
    <a:masterClrMapping/>
  </p:clrMapOvr>
</p:sld>
</file>

<file path=ppt/slides/slide10.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34519fc2d75_0_198"/>
          <p:cNvSpPr/>
          <p:nvPr/>
        </p:nvSpPr>
        <p:spPr>
          <a:xfrm rot="10800000" flipH="1">
            <a:off x="-520000" y="-6856199"/>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4" name="Google Shape;194;g34519fc2d75_0_19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5" name="Google Shape;195;g34519fc2d75_0_198"/>
          <p:cNvSpPr txBox="1"/>
          <p:nvPr/>
        </p:nvSpPr>
        <p:spPr>
          <a:xfrm>
            <a:off x="1246901" y="1413250"/>
            <a:ext cx="16486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Gestione dei talenti: </a:t>
            </a:r>
            <a:r>
              <a:rPr lang="en-GB" sz="5000" b="1" i="0" u="none" strike="noStrike" cap="none">
                <a:solidFill>
                  <a:schemeClr val="dk1"/>
                </a:solidFill>
                <a:latin typeface="Calibri"/>
                <a:ea typeface="Calibri"/>
                <a:cs typeface="Calibri"/>
                <a:sym typeface="Calibri"/>
              </a:rPr>
              <a:t>spiegazione delle fasi chiave con indicazioni pratiche sulle aree di interesse</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graphicFrame>
        <p:nvGraphicFramePr>
          <p:cNvPr id="196" name="Google Shape;196;g34519fc2d75_0_198"/>
          <p:cNvGraphicFramePr/>
          <p:nvPr>
            <p:extLst>
              <p:ext uri="{D42A27DB-BD31-4B8C-83A1-F6EECF244321}">
                <p14:modId xmlns:p14="http://schemas.microsoft.com/office/powerpoint/2010/main" val="3434670351"/>
              </p:ext>
            </p:extLst>
          </p:nvPr>
        </p:nvGraphicFramePr>
        <p:xfrm>
          <a:off x="3639013" y="3058600"/>
          <a:ext cx="11511325" cy="6931325"/>
        </p:xfrm>
        <a:graphic>
          <a:graphicData uri="http://schemas.openxmlformats.org/drawingml/2006/table">
            <a:tbl>
              <a:tblPr>
                <a:noFill/>
                <a:tableStyleId>{C8E4061D-F996-4E52-8B39-2384F2AE1984}</a:tableStyleId>
              </a:tblPr>
              <a:tblGrid>
                <a:gridCol w="2858900">
                  <a:extLst>
                    <a:ext uri="{9D8B030D-6E8A-4147-A177-3AD203B41FA5}">
                      <a16:colId xmlns:a16="http://schemas.microsoft.com/office/drawing/2014/main" val="20000"/>
                    </a:ext>
                  </a:extLst>
                </a:gridCol>
                <a:gridCol w="8652425">
                  <a:extLst>
                    <a:ext uri="{9D8B030D-6E8A-4147-A177-3AD203B41FA5}">
                      <a16:colId xmlns:a16="http://schemas.microsoft.com/office/drawing/2014/main" val="20001"/>
                    </a:ext>
                  </a:extLst>
                </a:gridCol>
              </a:tblGrid>
              <a:tr h="1152625">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a:solidFill>
                            <a:srgbClr val="F3F3F3"/>
                          </a:solidFill>
                          <a:latin typeface="Calibri"/>
                          <a:ea typeface="Calibri"/>
                          <a:cs typeface="Calibri"/>
                          <a:sym typeface="Calibri"/>
                        </a:rPr>
                        <a:t>Fasi della gestione dei talenti  </a:t>
                      </a:r>
                      <a:endParaRPr sz="25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a:solidFill>
                            <a:srgbClr val="F3F3F3"/>
                          </a:solidFill>
                          <a:latin typeface="Calibri"/>
                          <a:ea typeface="Calibri"/>
                          <a:cs typeface="Calibri"/>
                          <a:sym typeface="Calibri"/>
                        </a:rPr>
                        <a:t>Focus su </a:t>
                      </a:r>
                      <a:endParaRPr sz="25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778700">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Reclutamento</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Inserimento</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Sviluppo</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Feedback sulle prestazioni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Fidelizzazione</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Individuare e attrarre persone diversificate e di talento attraverso canali inclusivi e diversificati.</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Aiuta i nuovi membri del team ad ambientarsi e a entrare in sintonia con la missione.</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Sostenere lo sviluppo delle competenze, la creatività e la crescita professionale.</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Fornisci feedback chiari e costruttivi e incoraggia la riflessione per allineare gli sforzi creativi agli obiettivi condivisi.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br>
                        <a:rPr lang="en-GB" sz="2500" u="none" strike="noStrike" cap="none" dirty="0">
                          <a:latin typeface="Calibri"/>
                          <a:ea typeface="Calibri"/>
                          <a:cs typeface="Calibri"/>
                          <a:sym typeface="Calibri"/>
                        </a:rPr>
                      </a:br>
                      <a:r>
                        <a:rPr lang="en-GB" sz="2500" u="none" strike="noStrike" cap="none" dirty="0">
                          <a:latin typeface="Calibri"/>
                          <a:ea typeface="Calibri"/>
                          <a:cs typeface="Calibri"/>
                          <a:sym typeface="Calibri"/>
                        </a:rPr>
                        <a:t>Crea un ambiente favorevole che valorizzi e motivi le persone e promuova il benessere. </a:t>
                      </a:r>
                      <a:endParaRPr sz="25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97" name="Google Shape;197;g34519fc2d75_0_19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10</a:t>
            </a:fld>
            <a:endParaRPr/>
          </a:p>
        </p:txBody>
      </p:sp>
    </p:spTree>
  </p:cSld>
  <p:clrMapOvr>
    <a:masterClrMapping/>
  </p:clrMapOvr>
</p:sld>
</file>

<file path=ppt/slides/slide11.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4519fc2d75_0_208"/>
          <p:cNvSpPr/>
          <p:nvPr/>
        </p:nvSpPr>
        <p:spPr>
          <a:xfrm rot="10800000" flipH="1">
            <a:off x="-592315" y="-7116547"/>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4" name="Google Shape;204;g34519fc2d75_0_20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205" name="Google Shape;205;g34519fc2d75_0_208"/>
          <p:cNvGraphicFramePr/>
          <p:nvPr>
            <p:extLst>
              <p:ext uri="{D42A27DB-BD31-4B8C-83A1-F6EECF244321}">
                <p14:modId xmlns:p14="http://schemas.microsoft.com/office/powerpoint/2010/main" val="3273850360"/>
              </p:ext>
            </p:extLst>
          </p:nvPr>
        </p:nvGraphicFramePr>
        <p:xfrm>
          <a:off x="3229834" y="2950435"/>
          <a:ext cx="12185050" cy="7006265"/>
        </p:xfrm>
        <a:graphic>
          <a:graphicData uri="http://schemas.openxmlformats.org/drawingml/2006/table">
            <a:tbl>
              <a:tblPr>
                <a:noFill/>
                <a:tableStyleId>{C8E4061D-F996-4E52-8B39-2384F2AE1984}</a:tableStyleId>
              </a:tblPr>
              <a:tblGrid>
                <a:gridCol w="3877950">
                  <a:extLst>
                    <a:ext uri="{9D8B030D-6E8A-4147-A177-3AD203B41FA5}">
                      <a16:colId xmlns:a16="http://schemas.microsoft.com/office/drawing/2014/main" val="20000"/>
                    </a:ext>
                  </a:extLst>
                </a:gridCol>
                <a:gridCol w="4153550">
                  <a:extLst>
                    <a:ext uri="{9D8B030D-6E8A-4147-A177-3AD203B41FA5}">
                      <a16:colId xmlns:a16="http://schemas.microsoft.com/office/drawing/2014/main" val="20001"/>
                    </a:ext>
                  </a:extLst>
                </a:gridCol>
                <a:gridCol w="4153550">
                  <a:extLst>
                    <a:ext uri="{9D8B030D-6E8A-4147-A177-3AD203B41FA5}">
                      <a16:colId xmlns:a16="http://schemas.microsoft.com/office/drawing/2014/main" val="20002"/>
                    </a:ext>
                  </a:extLst>
                </a:gridCol>
              </a:tblGrid>
              <a:tr h="61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Tipi di forza</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Come identificarla? </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solidFill>
                            <a:srgbClr val="F3F3F3"/>
                          </a:solidFill>
                          <a:latin typeface="Calibri"/>
                          <a:ea typeface="Calibri"/>
                          <a:cs typeface="Calibri"/>
                          <a:sym typeface="Calibri"/>
                        </a:rPr>
                        <a:t>Consigli pratici</a:t>
                      </a:r>
                      <a:endParaRPr sz="23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920525">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Creativi e tecnici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(ad esempio scenografia, direzione di produzione, direzione di scena)</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Interpersonali</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(ad es. mentoring, mediazione dei conflitti, lavoro di squadra)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Strategici  (ad es. pianificazione a lungo termine, budgeting, coordinamento logistico)</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Emotivo </a:t>
                      </a: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(ad esempio, empatia, pazienza, mantenere la calma sotto pressione)</a:t>
                      </a: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Osservazione: Notare dove le persone guidano o eccellono naturalmente.</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Conversazioni e check-in: chiedete loro cosa gli piace fare o in cosa si sentono efficaci. </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Feedback: utilizzate il feedback a 360° dei colleghi per scoprire i talenti.</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Strumenti di riflessione: utilizzare strumenti come Gallup StrengthsFinder, VIA Character Strengths o esercizi di mappatura informali.</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Assegnate ruoli in linea con i punti di forza.</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Incoraggiate la collaborazione basata su competenze complementari.</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Ruota i compiti per favorire la crescita, ma mantieni saldi i ruoli fondamentali.</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Celebra i punti di forza per aumentare la motivazione e la lealtà.</a:t>
                      </a:r>
                      <a:endParaRPr sz="2300" u="none" strike="noStrike" cap="none" dirty="0">
                        <a:latin typeface="Calibri"/>
                        <a:ea typeface="Calibri"/>
                        <a:cs typeface="Calibri"/>
                        <a:sym typeface="Calibri"/>
                      </a:endParaRPr>
                    </a:p>
                  </a:txBody>
                  <a:tcPr marL="63500" marR="63500" marT="63500" marB="63500">
                    <a:noFill/>
                  </a:tcPr>
                </a:tc>
                <a:extLst>
                  <a:ext uri="{0D108BD9-81ED-4DB2-BD59-A6C34878D82A}">
                    <a16:rowId xmlns:a16="http://schemas.microsoft.com/office/drawing/2014/main" val="10001"/>
                  </a:ext>
                </a:extLst>
              </a:tr>
            </a:tbl>
          </a:graphicData>
        </a:graphic>
      </p:graphicFrame>
      <p:sp>
        <p:nvSpPr>
          <p:cNvPr id="206" name="Google Shape;206;g34519fc2d75_0_20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11</a:t>
            </a:fld>
            <a:endParaRPr/>
          </a:p>
        </p:txBody>
      </p:sp>
      <p:sp>
        <p:nvSpPr>
          <p:cNvPr id="207" name="Google Shape;207;g34519fc2d75_0_208"/>
          <p:cNvSpPr txBox="1"/>
          <p:nvPr/>
        </p:nvSpPr>
        <p:spPr>
          <a:xfrm>
            <a:off x="1246901" y="1197825"/>
            <a:ext cx="16684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Gestione dei talenti: </a:t>
            </a:r>
            <a:r>
              <a:rPr lang="en-GB" sz="5000" b="1" i="0" u="none" strike="noStrike" cap="none">
                <a:solidFill>
                  <a:schemeClr val="dk1"/>
                </a:solidFill>
                <a:latin typeface="Calibri"/>
                <a:ea typeface="Calibri"/>
                <a:cs typeface="Calibri"/>
                <a:sym typeface="Calibri"/>
              </a:rPr>
              <a:t> spiegazione delle fasi chiave con indicazioni pratiche sulle aree di interesse</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4519fc2d75_0_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4" name="Google Shape;214;g34519fc2d75_0_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5" name="Google Shape;215;g34519fc2d75_0_32"/>
          <p:cNvSpPr txBox="1"/>
          <p:nvPr/>
        </p:nvSpPr>
        <p:spPr>
          <a:xfrm>
            <a:off x="952325" y="4704138"/>
            <a:ext cx="16556700" cy="4171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I leader artistici di successo bilanciano l'integrità artistica con la gestione pratica, ispirando la creatività e garantendo la stabilità, coinvolgendo al contempo diversi stakeholder.</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Profili chiave di leadership:</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Artistico</a:t>
            </a:r>
            <a:r>
              <a:rPr lang="en-GB" sz="2000" b="0" i="0" u="none" strike="noStrike" cap="none">
                <a:solidFill>
                  <a:schemeClr val="dk1"/>
                </a:solidFill>
                <a:latin typeface="Calibri"/>
                <a:ea typeface="Calibri"/>
                <a:cs typeface="Calibri"/>
                <a:sym typeface="Calibri"/>
              </a:rPr>
              <a:t>: guida la visione creativa.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Manageriale</a:t>
            </a:r>
            <a:r>
              <a:rPr lang="en-GB" sz="2000" b="0" i="0" u="none" strike="noStrike" cap="none">
                <a:solidFill>
                  <a:schemeClr val="dk1"/>
                </a:solidFill>
                <a:latin typeface="Calibri"/>
                <a:ea typeface="Calibri"/>
                <a:cs typeface="Calibri"/>
                <a:sym typeface="Calibri"/>
              </a:rPr>
              <a:t>: si concentra sull'efficienza operativa.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Progetto</a:t>
            </a:r>
            <a:r>
              <a:rPr lang="en-GB" sz="2000" b="0" i="0" u="none" strike="noStrike" cap="none">
                <a:solidFill>
                  <a:schemeClr val="dk1"/>
                </a:solidFill>
                <a:latin typeface="Calibri"/>
                <a:ea typeface="Calibri"/>
                <a:cs typeface="Calibri"/>
                <a:sym typeface="Calibri"/>
              </a:rPr>
              <a:t>: bilancia l'esecuzione creativa e operativa.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Commerciale</a:t>
            </a:r>
            <a:r>
              <a:rPr lang="en-GB" sz="2000" b="0" i="0" u="none" strike="noStrike" cap="none">
                <a:solidFill>
                  <a:schemeClr val="dk1"/>
                </a:solidFill>
                <a:latin typeface="Calibri"/>
                <a:ea typeface="Calibri"/>
                <a:cs typeface="Calibri"/>
                <a:sym typeface="Calibri"/>
              </a:rPr>
              <a:t>: dà priorità alla redditività insieme alla missione.</a:t>
            </a:r>
            <a:endParaRPr sz="2000" b="0" i="0" u="none" strike="noStrike" cap="none">
              <a:solidFill>
                <a:schemeClr val="dk1"/>
              </a:solidFill>
              <a:latin typeface="Calibri"/>
              <a:ea typeface="Calibri"/>
              <a:cs typeface="Calibri"/>
              <a:sym typeface="Calibri"/>
            </a:endParaRPr>
          </a:p>
        </p:txBody>
      </p:sp>
      <p:sp>
        <p:nvSpPr>
          <p:cNvPr id="216" name="Google Shape;216;g34519fc2d75_0_32"/>
          <p:cNvSpPr txBox="1"/>
          <p:nvPr/>
        </p:nvSpPr>
        <p:spPr>
          <a:xfrm>
            <a:off x="952325" y="2942425"/>
            <a:ext cx="164616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Leadership nelle arti dello spettacolo: quadro di riferimento per l'innovazione e il cambiamento</a:t>
            </a:r>
            <a:endParaRPr sz="5000" b="1" i="0" u="none" strike="noStrike" cap="none">
              <a:solidFill>
                <a:schemeClr val="dk1"/>
              </a:solidFill>
              <a:latin typeface="Calibri"/>
              <a:ea typeface="Calibri"/>
              <a:cs typeface="Calibri"/>
              <a:sym typeface="Calibri"/>
            </a:endParaRPr>
          </a:p>
        </p:txBody>
      </p:sp>
      <p:sp>
        <p:nvSpPr>
          <p:cNvPr id="217" name="Google Shape;217;g34519fc2d75_0_32"/>
          <p:cNvSpPr txBox="1"/>
          <p:nvPr/>
        </p:nvSpPr>
        <p:spPr>
          <a:xfrm>
            <a:off x="8454725" y="5914025"/>
            <a:ext cx="90543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Contesti organizzativi distintivi:</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Focus sulla missione: </a:t>
            </a:r>
            <a:r>
              <a:rPr lang="en-GB" sz="2000" b="0" i="0" u="none" strike="noStrike" cap="none">
                <a:solidFill>
                  <a:schemeClr val="dk1"/>
                </a:solidFill>
                <a:latin typeface="Calibri"/>
                <a:ea typeface="Calibri"/>
                <a:cs typeface="Calibri"/>
                <a:sym typeface="Calibri"/>
              </a:rPr>
              <a:t>le organizzazioni no profit danno priorità alla missione; le entità commerciali bilanciano la missione con il profitto.</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Limiti delle risorse: </a:t>
            </a:r>
            <a:r>
              <a:rPr lang="en-GB" sz="2000" b="0" i="0" u="none" strike="noStrike" cap="none">
                <a:solidFill>
                  <a:schemeClr val="dk1"/>
                </a:solidFill>
                <a:latin typeface="Calibri"/>
                <a:ea typeface="Calibri"/>
                <a:cs typeface="Calibri"/>
                <a:sym typeface="Calibri"/>
              </a:rPr>
              <a:t>le organizzazioni no profit dipendono dalla raccolta fondi; le entità commerciali dalle vendite.</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Diversità degli stakeholder: </a:t>
            </a:r>
            <a:r>
              <a:rPr lang="en-GB" sz="2000" b="0" i="0" u="none" strike="noStrike" cap="none">
                <a:solidFill>
                  <a:schemeClr val="dk1"/>
                </a:solidFill>
                <a:latin typeface="Calibri"/>
                <a:ea typeface="Calibri"/>
                <a:cs typeface="Calibri"/>
                <a:sym typeface="Calibri"/>
              </a:rPr>
              <a:t>i leader gestiscono gruppi eterogenei (donatori, consigli di amministrazione, pubblico, personale).</a:t>
            </a:r>
            <a:endParaRPr sz="2000" b="0" i="0" u="none" strike="noStrike" cap="none">
              <a:solidFill>
                <a:schemeClr val="dk1"/>
              </a:solidFill>
              <a:latin typeface="Calibri"/>
              <a:ea typeface="Calibri"/>
              <a:cs typeface="Calibri"/>
              <a:sym typeface="Calibri"/>
            </a:endParaRPr>
          </a:p>
        </p:txBody>
      </p:sp>
      <p:sp>
        <p:nvSpPr>
          <p:cNvPr id="218" name="Google Shape;218;g34519fc2d75_0_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12</a:t>
            </a:fld>
            <a:endParaRPr/>
          </a:p>
        </p:txBody>
      </p:sp>
    </p:spTree>
  </p:cSld>
  <p:clrMapOvr>
    <a:masterClrMapping/>
  </p:clrMapOvr>
</p:sld>
</file>

<file path=ppt/slides/slide13.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4519fc2d75_0_2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5" name="Google Shape;225;g34519fc2d75_0_2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6" name="Google Shape;226;g34519fc2d75_0_232"/>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Stili di leadership e applicazione strategica</a:t>
            </a:r>
            <a:endParaRPr sz="5000" b="1" i="0" u="none" strike="noStrike" cap="none">
              <a:solidFill>
                <a:schemeClr val="dk1"/>
              </a:solidFill>
              <a:latin typeface="Calibri"/>
              <a:ea typeface="Calibri"/>
              <a:cs typeface="Calibri"/>
              <a:sym typeface="Calibri"/>
            </a:endParaRPr>
          </a:p>
        </p:txBody>
      </p:sp>
      <p:graphicFrame>
        <p:nvGraphicFramePr>
          <p:cNvPr id="227" name="Google Shape;227;g34519fc2d75_0_232"/>
          <p:cNvGraphicFramePr/>
          <p:nvPr>
            <p:extLst>
              <p:ext uri="{D42A27DB-BD31-4B8C-83A1-F6EECF244321}">
                <p14:modId xmlns:p14="http://schemas.microsoft.com/office/powerpoint/2010/main" val="2749943374"/>
              </p:ext>
            </p:extLst>
          </p:nvPr>
        </p:nvGraphicFramePr>
        <p:xfrm>
          <a:off x="3142575" y="4105275"/>
          <a:ext cx="11445850" cy="6017040"/>
        </p:xfrm>
        <a:graphic>
          <a:graphicData uri="http://schemas.openxmlformats.org/drawingml/2006/table">
            <a:tbl>
              <a:tblPr>
                <a:noFill/>
                <a:tableStyleId>{C8E4061D-F996-4E52-8B39-2384F2AE1984}</a:tableStyleId>
              </a:tblPr>
              <a:tblGrid>
                <a:gridCol w="2402819">
                  <a:extLst>
                    <a:ext uri="{9D8B030D-6E8A-4147-A177-3AD203B41FA5}">
                      <a16:colId xmlns:a16="http://schemas.microsoft.com/office/drawing/2014/main" val="20000"/>
                    </a:ext>
                  </a:extLst>
                </a:gridCol>
                <a:gridCol w="2686181">
                  <a:extLst>
                    <a:ext uri="{9D8B030D-6E8A-4147-A177-3AD203B41FA5}">
                      <a16:colId xmlns:a16="http://schemas.microsoft.com/office/drawing/2014/main" val="20001"/>
                    </a:ext>
                  </a:extLst>
                </a:gridCol>
                <a:gridCol w="3152025">
                  <a:extLst>
                    <a:ext uri="{9D8B030D-6E8A-4147-A177-3AD203B41FA5}">
                      <a16:colId xmlns:a16="http://schemas.microsoft.com/office/drawing/2014/main" val="20002"/>
                    </a:ext>
                  </a:extLst>
                </a:gridCol>
                <a:gridCol w="3204825">
                  <a:extLst>
                    <a:ext uri="{9D8B030D-6E8A-4147-A177-3AD203B41FA5}">
                      <a16:colId xmlns:a16="http://schemas.microsoft.com/office/drawing/2014/main" val="20003"/>
                    </a:ext>
                  </a:extLst>
                </a:gridCol>
              </a:tblGrid>
              <a:tr h="700650">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Stile di leadership</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Descrizione </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Caratteristiche</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Punti di forza</a:t>
                      </a:r>
                      <a:endParaRPr sz="2300" b="1" u="none" strike="noStrike" cap="none">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Direttivo</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Decisioni prese dall'alto, dal leader.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Autoritario, strutturato, incentrato sui compiti.</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Precisione, efficienza.</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Collaborativo</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I leader lavorano a stretto contatto con i team.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Inclusivi, comunicativi, orientati alle relazioni.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Creatività, sperimentazione artistica</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Trasformazionale</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I leader ispirano obiettivi ambiziosi</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Visionari, carismatici, orientati al cambiamento.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Superano i confini, ridefiniscono le norme.</a:t>
                      </a:r>
                      <a:endParaRPr sz="23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Servizio</a:t>
                      </a:r>
                      <a:endParaRPr sz="2300" u="none" strike="noStrike" cap="none">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I leader danno priorità al benessere del team.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Empatici, solidali, etici.</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Costruisce comunità forti, garantisce l'inclusività.</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28" name="Google Shape;228;g34519fc2d75_0_2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13</a:t>
            </a:fld>
            <a:endParaRPr/>
          </a:p>
        </p:txBody>
      </p:sp>
    </p:spTree>
  </p:cSld>
  <p:clrMapOvr>
    <a:masterClrMapping/>
  </p:clrMapOvr>
</p:sld>
</file>

<file path=ppt/slides/slide1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g34519fc2d75_0_243"/>
          <p:cNvSpPr/>
          <p:nvPr/>
        </p:nvSpPr>
        <p:spPr>
          <a:xfrm rot="10800000" flipH="1">
            <a:off x="-1049178" y="-56337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5" name="Google Shape;235;g34519fc2d75_0_243"/>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6" name="Google Shape;236;g34519fc2d75_0_243"/>
          <p:cNvSpPr txBox="1"/>
          <p:nvPr/>
        </p:nvSpPr>
        <p:spPr>
          <a:xfrm>
            <a:off x="952325" y="2942425"/>
            <a:ext cx="5196227" cy="163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Leadership e processo decisionale</a:t>
            </a:r>
            <a:endParaRPr sz="5000" b="1" i="0" u="none" strike="noStrike" cap="none">
              <a:solidFill>
                <a:schemeClr val="dk1"/>
              </a:solidFill>
              <a:latin typeface="Calibri"/>
              <a:ea typeface="Calibri"/>
              <a:cs typeface="Calibri"/>
              <a:sym typeface="Calibri"/>
            </a:endParaRPr>
          </a:p>
        </p:txBody>
      </p:sp>
      <p:graphicFrame>
        <p:nvGraphicFramePr>
          <p:cNvPr id="237" name="Google Shape;237;g34519fc2d75_0_243"/>
          <p:cNvGraphicFramePr/>
          <p:nvPr/>
        </p:nvGraphicFramePr>
        <p:xfrm>
          <a:off x="6870700" y="1263650"/>
          <a:ext cx="10420350" cy="8449615"/>
        </p:xfrm>
        <a:graphic>
          <a:graphicData uri="http://schemas.openxmlformats.org/drawingml/2006/table">
            <a:tbl>
              <a:tblPr>
                <a:noFill/>
                <a:tableStyleId>{C8E4061D-F996-4E52-8B39-2384F2AE1984}</a:tableStyleId>
              </a:tblPr>
              <a:tblGrid>
                <a:gridCol w="2456575">
                  <a:extLst>
                    <a:ext uri="{9D8B030D-6E8A-4147-A177-3AD203B41FA5}">
                      <a16:colId xmlns:a16="http://schemas.microsoft.com/office/drawing/2014/main" val="20000"/>
                    </a:ext>
                  </a:extLst>
                </a:gridCol>
                <a:gridCol w="2328125">
                  <a:extLst>
                    <a:ext uri="{9D8B030D-6E8A-4147-A177-3AD203B41FA5}">
                      <a16:colId xmlns:a16="http://schemas.microsoft.com/office/drawing/2014/main" val="20001"/>
                    </a:ext>
                  </a:extLst>
                </a:gridCol>
                <a:gridCol w="2231775">
                  <a:extLst>
                    <a:ext uri="{9D8B030D-6E8A-4147-A177-3AD203B41FA5}">
                      <a16:colId xmlns:a16="http://schemas.microsoft.com/office/drawing/2014/main" val="20002"/>
                    </a:ext>
                  </a:extLst>
                </a:gridCol>
                <a:gridCol w="3403875">
                  <a:extLst>
                    <a:ext uri="{9D8B030D-6E8A-4147-A177-3AD203B41FA5}">
                      <a16:colId xmlns:a16="http://schemas.microsoft.com/office/drawing/2014/main" val="20003"/>
                    </a:ext>
                  </a:extLst>
                </a:gridCol>
              </a:tblGrid>
              <a:tr h="876000">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Caratteristiche </a:t>
                      </a:r>
                      <a:r>
                        <a:rPr lang="en-GB" sz="2300" b="1" u="none" strike="noStrike" cap="none">
                          <a:latin typeface="Calibri"/>
                          <a:ea typeface="Calibri"/>
                          <a:cs typeface="Calibri"/>
                          <a:sym typeface="Calibri"/>
                        </a:rPr>
                        <a:t>chiave </a:t>
                      </a:r>
                      <a:r>
                        <a:rPr lang="en-GB" sz="2300" u="none" strike="noStrike" cap="none">
                          <a:latin typeface="Calibri"/>
                          <a:ea typeface="Calibri"/>
                          <a:cs typeface="Calibri"/>
                          <a:sym typeface="Calibri"/>
                        </a:rPr>
                        <a:t>della leadership </a:t>
                      </a:r>
                      <a:r>
                        <a:rPr lang="en-GB" sz="2300" u="none" strike="noStrike" cap="none">
                          <a:latin typeface="Calibri"/>
                          <a:ea typeface="Calibri"/>
                          <a:cs typeface="Calibri"/>
                          <a:sym typeface="Calibri"/>
                        </a:rPr>
                        <a:t>per un processo decisionale efficace:</a:t>
                      </a:r>
                      <a:endParaRPr sz="2300" u="none" strike="noStrike" cap="none">
                        <a:latin typeface="Calibri"/>
                        <a:ea typeface="Calibri"/>
                        <a:cs typeface="Calibri"/>
                        <a:sym typeface="Calibri"/>
                      </a:endParaRPr>
                    </a:p>
                  </a:txBody>
                  <a:tcPr marL="63500" marR="63500" marT="63500" marB="63500">
                    <a:solidFill>
                      <a:srgbClr val="569838"/>
                    </a:solidFill>
                  </a:tcPr>
                </a:tc>
                <a:tc hMerge="1">
                  <a:txBody>
                    <a:bodyPr/>
                    <a:lstStyle/>
                    <a:p>
                      <a:endParaRPr lang="en-BE"/>
                    </a:p>
                  </a:txBody>
                  <a:tcPr/>
                </a:tc>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Strategie </a:t>
                      </a:r>
                      <a:r>
                        <a:rPr lang="en-GB" sz="2300" b="1" u="none" strike="noStrike" cap="none">
                          <a:latin typeface="Calibri"/>
                          <a:ea typeface="Calibri"/>
                          <a:cs typeface="Calibri"/>
                          <a:sym typeface="Calibri"/>
                        </a:rPr>
                        <a:t>essenziali </a:t>
                      </a:r>
                      <a:r>
                        <a:rPr lang="en-GB" sz="2300" u="none" strike="noStrike" cap="none">
                          <a:latin typeface="Calibri"/>
                          <a:ea typeface="Calibri"/>
                          <a:cs typeface="Calibri"/>
                          <a:sym typeface="Calibri"/>
                        </a:rPr>
                        <a:t>per il processo decisionale</a:t>
                      </a:r>
                      <a:r>
                        <a:rPr lang="en-GB" sz="2300" u="none" strike="noStrike" cap="none">
                          <a:latin typeface="Calibri"/>
                          <a:ea typeface="Calibri"/>
                          <a:cs typeface="Calibri"/>
                          <a:sym typeface="Calibri"/>
                        </a:rPr>
                        <a:t>:</a:t>
                      </a:r>
                      <a:endParaRPr sz="2300" u="none" strike="noStrike" cap="none">
                        <a:latin typeface="Calibri"/>
                        <a:ea typeface="Calibri"/>
                        <a:cs typeface="Calibri"/>
                        <a:sym typeface="Calibri"/>
                      </a:endParaRPr>
                    </a:p>
                  </a:txBody>
                  <a:tcPr marL="63500" marR="63500" marT="63500" marB="63500">
                    <a:solidFill>
                      <a:srgbClr val="04A6C2"/>
                    </a:solidFill>
                  </a:tcPr>
                </a:tc>
                <a:tc hMerge="1">
                  <a:txBody>
                    <a:bodyPr/>
                    <a:lstStyle/>
                    <a:p>
                      <a:endParaRPr lang="en-BE"/>
                    </a:p>
                  </a:txBody>
                  <a:tcPr/>
                </a:tc>
                <a:extLst>
                  <a:ext uri="{0D108BD9-81ED-4DB2-BD59-A6C34878D82A}">
                    <a16:rowId xmlns:a16="http://schemas.microsoft.com/office/drawing/2014/main" val="10000"/>
                  </a:ext>
                </a:extLst>
              </a:tr>
              <a:tr h="2154500">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Mantenere uniti i team</a:t>
                      </a:r>
                      <a:endParaRPr sz="2300" b="1" u="none" strike="noStrike" cap="none" dirty="0">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Comunicazione efficace, incoraggiamento, risoluzione dei conflitti. Promuove la creatività e il valore.</a:t>
                      </a:r>
                      <a:endParaRPr sz="2300" u="none" strike="noStrike" cap="none" dirty="0">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Raccogliere informazioni</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Coinvolgere esperti per un dialogo significativo.</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83487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Dare l'esempio</a:t>
                      </a:r>
                      <a:endParaRPr sz="2300" b="1"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Professionalità, forte etica del lavoro, visione creativa chiara. Crea fiducia, motiva.</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Valutare le opzioni</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Valutare accuratamente rischi, benefici e risultati.</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19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Pensiero strategico</a:t>
                      </a:r>
                      <a:endParaRPr sz="2300" b="1" u="none" strike="noStrike" cap="none">
                        <a:latin typeface="Calibri"/>
                        <a:ea typeface="Calibri"/>
                        <a:cs typeface="Calibri"/>
                        <a:sym typeface="Calibri"/>
                      </a:endParaRPr>
                    </a:p>
                  </a:txBody>
                  <a:tcPr marL="63500" marR="63500" marT="63500" marB="63500">
                    <a:solidFill>
                      <a:srgbClr val="D9EAD3"/>
                    </a:solidFill>
                  </a:tcPr>
                </a:tc>
                <a:tc rowSpan="2">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Risoluzione rapida dei problemi, adattamento alle sfide, decisioni informate. Garantisce resilienza e allineamento della visione.</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Prendere e comunicare la decisione</a:t>
                      </a:r>
                      <a:endParaRPr sz="2300"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Articolare chiaramente il percorso scelto e il ragionamento alla base dell'allineamento.</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917750">
                <a:tc>
                  <a:txBody>
                    <a:bodyPr/>
                    <a:lstStyle/>
                    <a:p>
                      <a:pPr marL="0" marR="0" lvl="0" indent="0" algn="l" rtl="0">
                        <a:lnSpc>
                          <a:spcPct val="100000"/>
                        </a:lnSpc>
                        <a:spcBef>
                          <a:spcPts val="0"/>
                        </a:spcBef>
                        <a:spcAft>
                          <a:spcPts val="0"/>
                        </a:spcAft>
                        <a:buClr>
                          <a:srgbClr val="000000"/>
                        </a:buClr>
                        <a:buSzPts val="2300"/>
                        <a:buFont typeface="Arial"/>
                        <a:buNone/>
                      </a:pPr>
                      <a:endParaRPr sz="2300" u="none" strike="noStrike" cap="none">
                        <a:latin typeface="Calibri"/>
                        <a:ea typeface="Calibri"/>
                        <a:cs typeface="Calibri"/>
                        <a:sym typeface="Calibri"/>
                      </a:endParaRPr>
                    </a:p>
                  </a:txBody>
                  <a:tcPr marL="63500" marR="63500" marT="63500" marB="63500">
                    <a:solidFill>
                      <a:srgbClr val="D9EAD3"/>
                    </a:solidFill>
                  </a:tcPr>
                </a:tc>
                <a:tc vMerge="1">
                  <a:txBody>
                    <a:bodyPr/>
                    <a:lstStyle/>
                    <a:p>
                      <a:endParaRPr lang="en-BE"/>
                    </a:p>
                  </a:txBody>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Rivedere e adattare</a:t>
                      </a:r>
                      <a:endParaRPr sz="2300" b="1" u="none" strike="noStrike" cap="none">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Riflettere sui risultati per imparare e migliorare le decisioni future.</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38" name="Google Shape;238;g34519fc2d75_0_243"/>
          <p:cNvSpPr txBox="1"/>
          <p:nvPr/>
        </p:nvSpPr>
        <p:spPr>
          <a:xfrm>
            <a:off x="1101825" y="5609475"/>
            <a:ext cx="4628100" cy="22089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I leader forniscono visione e direzione, guidando i team e prendendo decisioni tempestive che influenzano la produzione.</a:t>
            </a:r>
            <a:endParaRPr sz="2500" b="0" i="0" u="none" strike="noStrike" cap="none">
              <a:solidFill>
                <a:schemeClr val="dk1"/>
              </a:solidFill>
              <a:latin typeface="Calibri"/>
              <a:ea typeface="Calibri"/>
              <a:cs typeface="Calibri"/>
              <a:sym typeface="Calibri"/>
            </a:endParaRPr>
          </a:p>
        </p:txBody>
      </p:sp>
      <p:sp>
        <p:nvSpPr>
          <p:cNvPr id="239" name="Google Shape;239;g34519fc2d75_0_243"/>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14</a:t>
            </a:fld>
            <a:endParaRPr/>
          </a:p>
        </p:txBody>
      </p:sp>
    </p:spTree>
  </p:cSld>
  <p:clrMapOvr>
    <a:masterClrMapping/>
  </p:clrMapOvr>
</p:sld>
</file>

<file path=ppt/slides/slide1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g34519fc2d75_0_265"/>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6" name="Google Shape;256;g34519fc2d75_0_265"/>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7" name="Google Shape;257;g34519fc2d75_0_265"/>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Spirito di agente del cambiamento: guidare la trasformazione dall'interno</a:t>
            </a:r>
            <a:endParaRPr sz="5000" b="1" i="0" u="none" strike="noStrike" cap="none">
              <a:solidFill>
                <a:schemeClr val="dk1"/>
              </a:solidFill>
              <a:latin typeface="Calibri"/>
              <a:ea typeface="Calibri"/>
              <a:cs typeface="Calibri"/>
              <a:sym typeface="Calibri"/>
            </a:endParaRPr>
          </a:p>
        </p:txBody>
      </p:sp>
      <p:graphicFrame>
        <p:nvGraphicFramePr>
          <p:cNvPr id="258" name="Google Shape;258;g34519fc2d75_0_265"/>
          <p:cNvGraphicFramePr/>
          <p:nvPr/>
        </p:nvGraphicFramePr>
        <p:xfrm>
          <a:off x="2983813" y="3914775"/>
          <a:ext cx="11763375" cy="6082910"/>
        </p:xfrm>
        <a:graphic>
          <a:graphicData uri="http://schemas.openxmlformats.org/drawingml/2006/table">
            <a:tbl>
              <a:tblPr>
                <a:noFill/>
                <a:tableStyleId>{C8E4061D-F996-4E52-8B39-2384F2AE1984}</a:tableStyleId>
              </a:tblPr>
              <a:tblGrid>
                <a:gridCol w="5085400">
                  <a:extLst>
                    <a:ext uri="{9D8B030D-6E8A-4147-A177-3AD203B41FA5}">
                      <a16:colId xmlns:a16="http://schemas.microsoft.com/office/drawing/2014/main" val="20000"/>
                    </a:ext>
                  </a:extLst>
                </a:gridCol>
                <a:gridCol w="6677975">
                  <a:extLst>
                    <a:ext uri="{9D8B030D-6E8A-4147-A177-3AD203B41FA5}">
                      <a16:colId xmlns:a16="http://schemas.microsoft.com/office/drawing/2014/main" val="20001"/>
                    </a:ext>
                  </a:extLst>
                </a:gridCol>
              </a:tblGrid>
              <a:tr h="689975">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a:latin typeface="Calibri"/>
                          <a:ea typeface="Calibri"/>
                          <a:cs typeface="Calibri"/>
                          <a:sym typeface="Calibri"/>
                        </a:rPr>
                        <a:t>Competenze trasversali interconnesse </a:t>
                      </a:r>
                      <a:endParaRPr sz="22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a:latin typeface="Calibri"/>
                          <a:ea typeface="Calibri"/>
                          <a:cs typeface="Calibri"/>
                          <a:sym typeface="Calibri"/>
                        </a:rPr>
                        <a:t>Componenti fondamentali </a:t>
                      </a:r>
                      <a:endParaRPr sz="2200" b="1" u="none" strike="noStrike" cap="none">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Intelligenza emotiva e consapevolezza di sé</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Comprensione di sé, gestione delle emozioni, empatia.</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Pensiero strategico e risoluzione dei problemi</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Valutare le sfide, realizzare la visione, promuovere l'innovazione.</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Comunicazione e influenza</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Esprimere le proprie visioni, ascoltare attivamente, ispirare attraverso la narrazione.</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Adattabilità e resilienza</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Affrontare l'incertezza, accogliere il cambiamento, imparare dagli insuccessi.</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Collaborazione e costruzione di relazioni</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Rafforzare le partnership, incoraggiare l'inclusività, costruire team coesi.</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5"/>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Mentalità innovativa</a:t>
                      </a:r>
                      <a:endParaRPr sz="2200" u="none" strike="noStrike" cap="none">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a:latin typeface="Calibri"/>
                          <a:ea typeface="Calibri"/>
                          <a:cs typeface="Calibri"/>
                          <a:sym typeface="Calibri"/>
                        </a:rPr>
                        <a:t> Identificare le opportunità, prendere l'iniziativa, bilanciare il rischio con l'esecuzione.</a:t>
                      </a:r>
                      <a:endParaRPr sz="22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6"/>
                  </a:ext>
                </a:extLst>
              </a:tr>
            </a:tbl>
          </a:graphicData>
        </a:graphic>
      </p:graphicFrame>
      <p:sp>
        <p:nvSpPr>
          <p:cNvPr id="259" name="Google Shape;259;g34519fc2d75_0_26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34519fc2d75_0_40"/>
          <p:cNvSpPr/>
          <p:nvPr/>
        </p:nvSpPr>
        <p:spPr>
          <a:xfrm rot="10800000" flipH="1">
            <a:off x="-520002" y="-65925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6" name="Google Shape;266;g34519fc2d75_0_4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7" name="Google Shape;267;g34519fc2d75_0_40"/>
          <p:cNvSpPr txBox="1"/>
          <p:nvPr/>
        </p:nvSpPr>
        <p:spPr>
          <a:xfrm>
            <a:off x="1537975" y="2452525"/>
            <a:ext cx="15945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Il ruolo dell'intelligenza emotiva nello sviluppo della resilienza </a:t>
            </a:r>
            <a:endParaRPr sz="5000" b="1" i="0" u="none" strike="noStrike" cap="none">
              <a:solidFill>
                <a:schemeClr val="dk1"/>
              </a:solidFill>
              <a:latin typeface="Calibri"/>
              <a:ea typeface="Calibri"/>
              <a:cs typeface="Calibri"/>
              <a:sym typeface="Calibri"/>
            </a:endParaRPr>
          </a:p>
        </p:txBody>
      </p:sp>
      <p:sp>
        <p:nvSpPr>
          <p:cNvPr id="268" name="Google Shape;268;g34519fc2d75_0_40"/>
          <p:cNvSpPr txBox="1"/>
          <p:nvPr/>
        </p:nvSpPr>
        <p:spPr>
          <a:xfrm>
            <a:off x="704950" y="4169650"/>
            <a:ext cx="16306800" cy="4920537"/>
          </a:xfrm>
          <a:prstGeom prst="rect">
            <a:avLst/>
          </a:prstGeom>
          <a:noFill/>
          <a:ln>
            <a:noFill/>
          </a:ln>
        </p:spPr>
        <p:txBody>
          <a:bodyPr spcFirstLastPara="1" wrap="square" lIns="91425" tIns="45700" rIns="91425" bIns="45700" anchor="t" anchorCtr="0">
            <a:spAutoFit/>
          </a:bodyPr>
          <a:lstStyle/>
          <a:p>
            <a:pPr marL="457200" marR="0" lvl="0" indent="-387350" algn="just" rtl="0">
              <a:lnSpc>
                <a:spcPct val="115000"/>
              </a:lnSpc>
              <a:spcBef>
                <a:spcPts val="120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la capacità di comprendere e gestire le proprie emozioni, riconoscendo e influenzando quelle degli altri</a:t>
            </a:r>
            <a:endParaRPr sz="2500" b="0" i="0" u="none" strike="noStrike" cap="none">
              <a:solidFill>
                <a:schemeClr val="dk1"/>
              </a:solidFill>
              <a:latin typeface="Calibri"/>
              <a:ea typeface="Calibri"/>
              <a:cs typeface="Calibri"/>
              <a:sym typeface="Calibri"/>
            </a:endParaRPr>
          </a:p>
          <a:p>
            <a:pPr marL="0" marR="0" lvl="0" indent="0" algn="just" rtl="0">
              <a:lnSpc>
                <a:spcPct val="115000"/>
              </a:lnSpc>
              <a:spcBef>
                <a:spcPts val="1200"/>
              </a:spcBef>
              <a:spcAft>
                <a:spcPts val="0"/>
              </a:spcAft>
              <a:buClr>
                <a:srgbClr val="000000"/>
              </a:buClr>
              <a:buSzPts val="2500"/>
              <a:buFont typeface="Arial"/>
              <a:buNone/>
            </a:pPr>
            <a:endParaRPr sz="2500" b="1" i="0" u="none" strike="noStrike" cap="none">
              <a:solidFill>
                <a:schemeClr val="dk1"/>
              </a:solidFill>
              <a:latin typeface="Calibri"/>
              <a:ea typeface="Calibri"/>
              <a:cs typeface="Calibri"/>
              <a:sym typeface="Calibri"/>
            </a:endParaRPr>
          </a:p>
          <a:p>
            <a:pPr marL="0" marR="0" lvl="0" indent="0" algn="just" rtl="0">
              <a:lnSpc>
                <a:spcPct val="115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Perché è importante?</a:t>
            </a:r>
            <a:endParaRPr sz="2500" b="1"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120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Consapevolezza di sé</a:t>
            </a:r>
            <a:r>
              <a:rPr lang="en-GB" sz="2500" b="0" i="0" u="none" strike="noStrike" cap="none">
                <a:solidFill>
                  <a:schemeClr val="dk1"/>
                </a:solidFill>
                <a:latin typeface="Calibri"/>
                <a:ea typeface="Calibri"/>
                <a:cs typeface="Calibri"/>
                <a:sym typeface="Calibri"/>
              </a:rPr>
              <a:t>: aiuta le persone a riconoscere tempestivamente le proprie emozioni, in modo da poter gestire lo stress prima che si accumuli.</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Autoregolazione</a:t>
            </a:r>
            <a:r>
              <a:rPr lang="en-GB" sz="2500" b="0" i="0" u="none" strike="noStrike" cap="none">
                <a:solidFill>
                  <a:schemeClr val="dk1"/>
                </a:solidFill>
                <a:latin typeface="Calibri"/>
                <a:ea typeface="Calibri"/>
                <a:cs typeface="Calibri"/>
                <a:sym typeface="Calibri"/>
              </a:rPr>
              <a:t>: mantiene le persone calme e concentrate sotto pressione, evitando reazioni impulsive.</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Motivazione</a:t>
            </a:r>
            <a:r>
              <a:rPr lang="en-GB" sz="2500" b="0" i="0" u="none" strike="noStrike" cap="none">
                <a:solidFill>
                  <a:schemeClr val="dk1"/>
                </a:solidFill>
                <a:latin typeface="Calibri"/>
                <a:ea typeface="Calibri"/>
                <a:cs typeface="Calibri"/>
                <a:sym typeface="Calibri"/>
              </a:rPr>
              <a:t>: alimenta la perseveranza, aiutando le persone a rimanere impegnate ed energiche nonostante le difficoltà.</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Empatia: </a:t>
            </a:r>
            <a:r>
              <a:rPr lang="en-GB" sz="2500" b="0" i="0" u="none" strike="noStrike" cap="none">
                <a:solidFill>
                  <a:schemeClr val="dk1"/>
                </a:solidFill>
                <a:latin typeface="Calibri"/>
                <a:ea typeface="Calibri"/>
                <a:cs typeface="Calibri"/>
                <a:sym typeface="Calibri"/>
              </a:rPr>
              <a:t>crea comprensione e sostegno, facendo sentire il team al sicuro e connesso.</a:t>
            </a:r>
            <a:endParaRPr sz="2500" b="0" i="0" u="none" strike="noStrike" cap="none">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a:solidFill>
                  <a:schemeClr val="dk1"/>
                </a:solidFill>
                <a:latin typeface="Calibri"/>
                <a:ea typeface="Calibri"/>
                <a:cs typeface="Calibri"/>
                <a:sym typeface="Calibri"/>
              </a:rPr>
              <a:t>Abilità sociali: </a:t>
            </a:r>
            <a:r>
              <a:rPr lang="en-GB" sz="2500" b="0" i="0" u="none" strike="noStrike" cap="none">
                <a:solidFill>
                  <a:schemeClr val="dk1"/>
                </a:solidFill>
                <a:latin typeface="Calibri"/>
                <a:ea typeface="Calibri"/>
                <a:cs typeface="Calibri"/>
                <a:sym typeface="Calibri"/>
              </a:rPr>
              <a:t>migliora il lavoro di squadra, la comunicazione e la risoluzione dei conflitti per team più forti e adattabili.</a:t>
            </a:r>
            <a:endParaRPr sz="2500" b="0" i="0" u="none" strike="noStrike" cap="none">
              <a:solidFill>
                <a:schemeClr val="dk1"/>
              </a:solidFill>
              <a:latin typeface="Calibri"/>
              <a:ea typeface="Calibri"/>
              <a:cs typeface="Calibri"/>
              <a:sym typeface="Calibri"/>
            </a:endParaRPr>
          </a:p>
        </p:txBody>
      </p:sp>
      <p:sp>
        <p:nvSpPr>
          <p:cNvPr id="269" name="Google Shape;269;g34519fc2d75_0_4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6"/>
          <p:cNvSpPr txBox="1"/>
          <p:nvPr/>
        </p:nvSpPr>
        <p:spPr>
          <a:xfrm>
            <a:off x="646075" y="3165850"/>
            <a:ext cx="4679700" cy="3678900"/>
          </a:xfrm>
          <a:prstGeom prst="rect">
            <a:avLst/>
          </a:prstGeom>
          <a:noFill/>
          <a:ln>
            <a:noFill/>
          </a:ln>
        </p:spPr>
        <p:txBody>
          <a:bodyPr spcFirstLastPara="1" wrap="square" lIns="91425" tIns="45700" rIns="91425" bIns="45700" anchor="ctr" anchorCtr="0">
            <a:normAutofit fontScale="92500" lnSpcReduction="10000"/>
          </a:bodyPr>
          <a:lstStyle/>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Lezione 2: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Leadership e collaborazione nei team: </a:t>
            </a:r>
            <a:br>
              <a:rPr lang="en-GB" sz="5000" b="1" i="0" u="none" strike="noStrike" cap="none">
                <a:solidFill>
                  <a:schemeClr val="dk1"/>
                </a:solidFill>
                <a:latin typeface="Calibri"/>
                <a:ea typeface="Calibri"/>
                <a:cs typeface="Calibri"/>
                <a:sym typeface="Calibri"/>
              </a:rPr>
            </a:br>
            <a:r>
              <a:rPr lang="en-GB" sz="5000" b="1" i="0" u="none" strike="noStrike" cap="none">
                <a:solidFill>
                  <a:schemeClr val="dk1"/>
                </a:solidFill>
                <a:latin typeface="Calibri"/>
                <a:ea typeface="Calibri"/>
                <a:cs typeface="Calibri"/>
                <a:sym typeface="Calibri"/>
              </a:rPr>
              <a:t>Visione, conflitto e cambiamento</a:t>
            </a:r>
            <a:endParaRPr sz="1400" b="0" i="0" u="none" strike="noStrike" cap="none">
              <a:solidFill>
                <a:srgbClr val="000000"/>
              </a:solidFill>
              <a:latin typeface="Arial"/>
              <a:ea typeface="Arial"/>
              <a:cs typeface="Arial"/>
              <a:sym typeface="Arial"/>
            </a:endParaRPr>
          </a:p>
        </p:txBody>
      </p:sp>
      <p:sp>
        <p:nvSpPr>
          <p:cNvPr id="276" name="Google Shape;276;p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17</a:t>
            </a:fld>
            <a:endParaRPr/>
          </a:p>
        </p:txBody>
      </p:sp>
      <p:pic>
        <p:nvPicPr>
          <p:cNvPr id="277" name="Google Shape;277;p6" title="Screenshot 2025-08-11 123243.png"/>
          <p:cNvPicPr preferRelativeResize="0"/>
          <p:nvPr/>
        </p:nvPicPr>
        <p:blipFill rotWithShape="1">
          <a:blip r:embed="rId3">
            <a:alphaModFix/>
          </a:blip>
          <a:srcRect l="22039"/>
          <a:stretch/>
        </p:blipFill>
        <p:spPr>
          <a:xfrm>
            <a:off x="6057500" y="-40900"/>
            <a:ext cx="12349275" cy="10368800"/>
          </a:xfrm>
          <a:prstGeom prst="rect">
            <a:avLst/>
          </a:prstGeom>
          <a:noFill/>
          <a:ln>
            <a:noFill/>
          </a:ln>
        </p:spPr>
      </p:pic>
    </p:spTree>
  </p:cSld>
  <p:clrMapOvr>
    <a:masterClrMapping/>
  </p:clrMapOvr>
</p:sld>
</file>

<file path=ppt/slides/slide1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D3B6-EF2E-4E61-ED17-F93FC95EC1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45833A-575B-1792-64C1-A8244C056286}"/>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C29F3D7-06CA-6B85-356B-39060EABAAE1}"/>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E0A4A86B-EDE4-9B63-DFD3-1CE016A1B5E4}"/>
              </a:ext>
            </a:extLst>
          </p:cNvPr>
          <p:cNvSpPr txBox="1"/>
          <p:nvPr/>
        </p:nvSpPr>
        <p:spPr>
          <a:xfrm>
            <a:off x="2273967" y="4990000"/>
            <a:ext cx="15051505" cy="5317994"/>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Preparazione dei formatori - Guidare la classe: gestire le dinamiche di gruppo e bilanciare i ruoli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Comunicare e collaborare nei team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Risoluzione dei problemi e gestione dei conflitti: strumenti con esercitazioni basate su scenari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Negoziazione e gestione del cambiamento: fondamenti e strategie di facilitazione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3A9D4DE-8EA7-7855-C9A9-3A52D7BD0399}"/>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Argomenti della lezione 2</a:t>
            </a:r>
          </a:p>
        </p:txBody>
      </p:sp>
    </p:spTree>
    <p:extLst>
      <p:ext uri="{BB962C8B-B14F-4D97-AF65-F5344CB8AC3E}">
        <p14:creationId xmlns:p14="http://schemas.microsoft.com/office/powerpoint/2010/main" val="3904024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9"/>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4" name="Google Shape;284;p9"/>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5" name="Google Shape;285;p9"/>
          <p:cNvSpPr txBox="1"/>
          <p:nvPr/>
        </p:nvSpPr>
        <p:spPr>
          <a:xfrm>
            <a:off x="914400" y="1148176"/>
            <a:ext cx="15697200" cy="92333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Comunicazione e collaborazione nei team</a:t>
            </a:r>
            <a:endParaRPr sz="5000" b="1" i="0" u="none" strike="noStrike" cap="none">
              <a:solidFill>
                <a:schemeClr val="dk1"/>
              </a:solidFill>
              <a:latin typeface="Calibri"/>
              <a:ea typeface="Calibri"/>
              <a:cs typeface="Calibri"/>
              <a:sym typeface="Calibri"/>
            </a:endParaRPr>
          </a:p>
        </p:txBody>
      </p:sp>
      <p:sp>
        <p:nvSpPr>
          <p:cNvPr id="286" name="Google Shape;286;p9"/>
          <p:cNvSpPr txBox="1"/>
          <p:nvPr/>
        </p:nvSpPr>
        <p:spPr>
          <a:xfrm>
            <a:off x="822150" y="2264650"/>
            <a:ext cx="12115800" cy="720962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500" b="1" i="0" u="none" strike="noStrike" cap="none">
                <a:solidFill>
                  <a:schemeClr val="dk1"/>
                </a:solidFill>
                <a:latin typeface="Calibri"/>
                <a:ea typeface="Calibri"/>
                <a:cs typeface="Calibri"/>
                <a:sym typeface="Calibri"/>
              </a:rPr>
              <a:t>Ruoli collaborativi e quadro di riferimento lessicale condiviso</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Ruoli collaborativi</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Team artistico: </a:t>
            </a:r>
            <a:r>
              <a:rPr lang="en-GB" sz="2500" b="0" i="0" u="none" strike="noStrike" cap="none">
                <a:solidFill>
                  <a:schemeClr val="dk1"/>
                </a:solidFill>
                <a:latin typeface="Calibri"/>
                <a:ea typeface="Calibri"/>
                <a:cs typeface="Calibri"/>
                <a:sym typeface="Calibri"/>
              </a:rPr>
              <a:t>visionari che danno forma alla narrazione, alle immagini e al panorama emotivo (ad esempio, direttore artistico, scenografo). Si concentrano sul cosa e sul perché.</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Team tecnico: </a:t>
            </a:r>
            <a:r>
              <a:rPr lang="en-GB" sz="2500" b="0" i="0" u="none" strike="noStrike" cap="none">
                <a:solidFill>
                  <a:schemeClr val="dk1"/>
                </a:solidFill>
                <a:latin typeface="Calibri"/>
                <a:ea typeface="Calibri"/>
                <a:cs typeface="Calibri"/>
                <a:sym typeface="Calibri"/>
              </a:rPr>
              <a:t>trasforma le visioni artistiche in realtà operative (ad esempio, direttore di produzione, direttore di scena, tecnico (tecnici di scena, responsabile delle strutture, ecc.). Si concentra sul come, tenendo conto di aspetti pratici come il budget e la sicurezza.</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Diversità del team: </a:t>
            </a:r>
            <a:r>
              <a:rPr lang="en-GB" sz="2500" b="0" i="0" u="none" strike="noStrike" cap="none">
                <a:solidFill>
                  <a:schemeClr val="dk1"/>
                </a:solidFill>
                <a:latin typeface="Calibri"/>
                <a:ea typeface="Calibri"/>
                <a:cs typeface="Calibri"/>
                <a:sym typeface="Calibri"/>
              </a:rPr>
              <a:t>le produzioni utilizzano sia team permanenti stabili che team temporanei agili (basati su progetti), influenzando le dinamiche di collaborazione.</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Competenze come la curiosità, l'empatia, la flessibilità, l'osservazione e l'ascolto attivo aiutano a creare la fiducia e l'apertura necessarie per costruire un vocabolario condiviso tra ruoli diversi.</a:t>
            </a:r>
            <a:endParaRPr sz="2500" b="0" i="0" u="none" strike="noStrike" cap="none">
              <a:solidFill>
                <a:schemeClr val="dk1"/>
              </a:solidFill>
              <a:latin typeface="Calibri"/>
              <a:ea typeface="Calibri"/>
              <a:cs typeface="Calibri"/>
              <a:sym typeface="Calibri"/>
            </a:endParaRPr>
          </a:p>
        </p:txBody>
      </p:sp>
      <p:pic>
        <p:nvPicPr>
          <p:cNvPr id="287" name="Google Shape;287;p9" descr="Group brainstorm with solid fill"/>
          <p:cNvPicPr preferRelativeResize="0"/>
          <p:nvPr/>
        </p:nvPicPr>
        <p:blipFill rotWithShape="1">
          <a:blip r:embed="rId5">
            <a:alphaModFix/>
          </a:blip>
          <a:srcRect/>
          <a:stretch/>
        </p:blipFill>
        <p:spPr>
          <a:xfrm>
            <a:off x="13030200" y="3840841"/>
            <a:ext cx="4114800" cy="4114800"/>
          </a:xfrm>
          <a:prstGeom prst="rect">
            <a:avLst/>
          </a:prstGeom>
          <a:noFill/>
          <a:ln>
            <a:noFill/>
          </a:ln>
        </p:spPr>
      </p:pic>
      <p:sp>
        <p:nvSpPr>
          <p:cNvPr id="288" name="Google Shape;288;p9"/>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Lezione 1: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Sviluppare la resilienza attraverso l'intelligenza emotiva e la gestione delle persone </a:t>
            </a:r>
            <a:endParaRPr sz="1400" b="0" i="0" u="none" strike="noStrike" cap="none">
              <a:solidFill>
                <a:srgbClr val="000000"/>
              </a:solidFill>
              <a:latin typeface="Arial"/>
              <a:ea typeface="Arial"/>
              <a:cs typeface="Arial"/>
              <a:sym typeface="Arial"/>
            </a:endParaRPr>
          </a:p>
        </p:txBody>
      </p:sp>
      <p:sp>
        <p:nvSpPr>
          <p:cNvPr id="135" name="Google Shape;135;p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a:t>
            </a:fld>
            <a:endParaRPr/>
          </a:p>
        </p:txBody>
      </p:sp>
      <p:pic>
        <p:nvPicPr>
          <p:cNvPr id="136" name="Google Shape;136;p7" title="Screenshot 2025-08-11 123408.png"/>
          <p:cNvPicPr preferRelativeResize="0"/>
          <p:nvPr/>
        </p:nvPicPr>
        <p:blipFill rotWithShape="1">
          <a:blip r:embed="rId3">
            <a:alphaModFix/>
          </a:blip>
          <a:srcRect/>
          <a:stretch/>
        </p:blipFill>
        <p:spPr>
          <a:xfrm>
            <a:off x="-2845650" y="0"/>
            <a:ext cx="15387518" cy="10287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34519fc2d75_0_48"/>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5" name="Google Shape;295;g34519fc2d75_0_48"/>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6" name="Google Shape;296;g34519fc2d75_0_48"/>
          <p:cNvSpPr txBox="1"/>
          <p:nvPr/>
        </p:nvSpPr>
        <p:spPr>
          <a:xfrm>
            <a:off x="998450" y="4301366"/>
            <a:ext cx="16130100" cy="51333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Principi fondamentali della comunicazione: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Comprensione condivisa: </a:t>
            </a:r>
            <a:r>
              <a:rPr lang="en-GB" sz="2500" b="0" i="0" u="none" strike="noStrike" cap="none">
                <a:solidFill>
                  <a:schemeClr val="dk1"/>
                </a:solidFill>
                <a:latin typeface="Calibri"/>
                <a:ea typeface="Calibri"/>
                <a:cs typeface="Calibri"/>
                <a:sym typeface="Calibri"/>
              </a:rPr>
              <a:t>creare un terreno comune affinché tutti i membri del team comprendano la visione generale e possano anticipare le azioni reciproche.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Chiaro definizione dei ruoli: </a:t>
            </a:r>
            <a:r>
              <a:rPr lang="en-GB" sz="2500" b="0" i="0" u="none" strike="noStrike" cap="none">
                <a:solidFill>
                  <a:schemeClr val="dk1"/>
                </a:solidFill>
                <a:latin typeface="Calibri"/>
                <a:ea typeface="Calibri"/>
                <a:cs typeface="Calibri"/>
                <a:sym typeface="Calibri"/>
              </a:rPr>
              <a:t>assicurarsi che tutti, dai direttori artistici ai tecnici, comprendano le proprie responsabilità specifiche.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Feedback regolare: </a:t>
            </a:r>
            <a:r>
              <a:rPr lang="en-GB" sz="2500" b="0" i="0" u="none" strike="noStrike" cap="none">
                <a:solidFill>
                  <a:schemeClr val="dk1"/>
                </a:solidFill>
                <a:latin typeface="Calibri"/>
                <a:ea typeface="Calibri"/>
                <a:cs typeface="Calibri"/>
                <a:sym typeface="Calibri"/>
              </a:rPr>
              <a:t>implementare cicli di feedback strutturati per affrontare tempestivamente i problemi e adeguare i piani.</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Formazione del team: </a:t>
            </a:r>
            <a:r>
              <a:rPr lang="en-GB" sz="2500" b="0" i="0" u="none" strike="noStrike" cap="none">
                <a:solidFill>
                  <a:schemeClr val="dk1"/>
                </a:solidFill>
                <a:latin typeface="Calibri"/>
                <a:ea typeface="Calibri"/>
                <a:cs typeface="Calibri"/>
                <a:sym typeface="Calibri"/>
              </a:rPr>
              <a:t> utilizzare le prove e i workshop per rafforzare sia le competenze tecniche che le dinamiche interpersonali e il  rispetto reciproco.</a:t>
            </a:r>
            <a:endParaRPr sz="2500" b="0" i="0" u="none" strike="noStrike" cap="none">
              <a:solidFill>
                <a:schemeClr val="dk1"/>
              </a:solidFill>
              <a:latin typeface="Calibri"/>
              <a:ea typeface="Calibri"/>
              <a:cs typeface="Calibri"/>
              <a:sym typeface="Calibri"/>
            </a:endParaRPr>
          </a:p>
        </p:txBody>
      </p:sp>
      <p:sp>
        <p:nvSpPr>
          <p:cNvPr id="297" name="Google Shape;297;g34519fc2d75_0_48"/>
          <p:cNvSpPr txBox="1"/>
          <p:nvPr/>
        </p:nvSpPr>
        <p:spPr>
          <a:xfrm>
            <a:off x="998450" y="2670191"/>
            <a:ext cx="155832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Sviluppo delle competenze comunicative: principi, tecniche di ascolto attivo e meccanismi di feedback</a:t>
            </a:r>
            <a:endParaRPr sz="5000" b="1" i="0" u="none" strike="noStrike" cap="none">
              <a:solidFill>
                <a:schemeClr val="dk1"/>
              </a:solidFill>
              <a:latin typeface="Calibri"/>
              <a:ea typeface="Calibri"/>
              <a:cs typeface="Calibri"/>
              <a:sym typeface="Calibri"/>
            </a:endParaRPr>
          </a:p>
        </p:txBody>
      </p:sp>
      <p:sp>
        <p:nvSpPr>
          <p:cNvPr id="298" name="Google Shape;298;g34519fc2d75_0_4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34519fc2d75_0_186"/>
          <p:cNvSpPr/>
          <p:nvPr/>
        </p:nvSpPr>
        <p:spPr>
          <a:xfrm rot="10800000" flipH="1">
            <a:off x="-1110703" y="-653370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5" name="Google Shape;305;g34519fc2d75_0_18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6" name="Google Shape;306;g34519fc2d75_0_186"/>
          <p:cNvSpPr txBox="1"/>
          <p:nvPr/>
        </p:nvSpPr>
        <p:spPr>
          <a:xfrm>
            <a:off x="530349" y="3652814"/>
            <a:ext cx="4997400" cy="3825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a:solidFill>
                  <a:schemeClr val="dk1"/>
                </a:solidFill>
                <a:latin typeface="Calibri"/>
                <a:ea typeface="Calibri"/>
                <a:cs typeface="Calibri"/>
                <a:sym typeface="Calibri"/>
              </a:rPr>
              <a:t>Categorie</a:t>
            </a:r>
            <a:r>
              <a:rPr lang="en-GB" sz="2500" b="1" i="0" u="none" strike="noStrike" cap="none">
                <a:solidFill>
                  <a:schemeClr val="dk1"/>
                </a:solidFill>
                <a:latin typeface="Calibri"/>
                <a:ea typeface="Calibri"/>
                <a:cs typeface="Calibri"/>
                <a:sym typeface="Calibri"/>
              </a:rPr>
              <a:t> di comunicazione fondamentali</a:t>
            </a:r>
            <a:r>
              <a:rPr lang="en-GB" sz="2500" b="1" i="0" u="none" strike="noStrike" cap="none">
                <a:solidFill>
                  <a:schemeClr val="dk1"/>
                </a:solidFill>
                <a:latin typeface="Calibri"/>
                <a:ea typeface="Calibri"/>
                <a:cs typeface="Calibri"/>
                <a:sym typeface="Calibri"/>
              </a:rPr>
              <a:t>:</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Interazioni strategiche e feedback</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Metodi e canali di comunicazione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Risoluzione collaborativa dei problemi</a:t>
            </a:r>
            <a:endParaRPr sz="2500" b="0" i="0" u="none" strike="noStrike" cap="none">
              <a:solidFill>
                <a:schemeClr val="dk1"/>
              </a:solidFill>
              <a:latin typeface="Calibri"/>
              <a:ea typeface="Calibri"/>
              <a:cs typeface="Calibri"/>
              <a:sym typeface="Calibri"/>
            </a:endParaRPr>
          </a:p>
        </p:txBody>
      </p:sp>
      <p:sp>
        <p:nvSpPr>
          <p:cNvPr id="307" name="Google Shape;307;g34519fc2d75_0_186"/>
          <p:cNvSpPr txBox="1"/>
          <p:nvPr/>
        </p:nvSpPr>
        <p:spPr>
          <a:xfrm>
            <a:off x="3300900" y="2416700"/>
            <a:ext cx="11686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Strategie di comunicazione multiforme:</a:t>
            </a:r>
            <a:endParaRPr sz="5000" b="1" i="0" u="none" strike="noStrike" cap="none">
              <a:solidFill>
                <a:schemeClr val="dk1"/>
              </a:solidFill>
              <a:latin typeface="Calibri"/>
              <a:ea typeface="Calibri"/>
              <a:cs typeface="Calibri"/>
              <a:sym typeface="Calibri"/>
            </a:endParaRPr>
          </a:p>
        </p:txBody>
      </p:sp>
      <p:sp>
        <p:nvSpPr>
          <p:cNvPr id="308" name="Google Shape;308;g34519fc2d75_0_186"/>
          <p:cNvSpPr txBox="1"/>
          <p:nvPr/>
        </p:nvSpPr>
        <p:spPr>
          <a:xfrm>
            <a:off x="6358800" y="3656875"/>
            <a:ext cx="4476000" cy="3401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Ascolto attivo Tecniche chiave: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Mantenere la piena presenza</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Chiarire la comprensione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 Incoraggiare l'approfondimento</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Riflettere i sentimenti e i contenuti</a:t>
            </a:r>
            <a:endParaRPr sz="2500" b="0" i="0" u="none" strike="noStrike" cap="none">
              <a:solidFill>
                <a:schemeClr val="dk1"/>
              </a:solidFill>
              <a:latin typeface="Calibri"/>
              <a:ea typeface="Calibri"/>
              <a:cs typeface="Calibri"/>
              <a:sym typeface="Calibri"/>
            </a:endParaRPr>
          </a:p>
        </p:txBody>
      </p:sp>
      <p:sp>
        <p:nvSpPr>
          <p:cNvPr id="309" name="Google Shape;309;g34519fc2d75_0_186"/>
          <p:cNvSpPr txBox="1"/>
          <p:nvPr/>
        </p:nvSpPr>
        <p:spPr>
          <a:xfrm>
            <a:off x="11720550" y="3652814"/>
            <a:ext cx="6091800" cy="6172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Meccanismi chiave di feedback:</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Essere specifici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Concentrarsi sul comportamento, non sulla personalità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Bilanciare aspetti positivi e miglioramenti</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Scegli il momento giusto: fornisci il feedback tempestivamente e in privato, quando possibile.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Collaborare alla ricerca di soluzioni</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Esercitati a essere empatico</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Dai seguito </a:t>
            </a:r>
            <a:endParaRPr sz="2500" b="0" i="0" u="none" strike="noStrike" cap="none">
              <a:solidFill>
                <a:schemeClr val="dk1"/>
              </a:solidFill>
              <a:latin typeface="Calibri"/>
              <a:ea typeface="Calibri"/>
              <a:cs typeface="Calibri"/>
              <a:sym typeface="Calibri"/>
            </a:endParaRPr>
          </a:p>
        </p:txBody>
      </p:sp>
      <p:sp>
        <p:nvSpPr>
          <p:cNvPr id="310" name="Google Shape;310;g34519fc2d75_0_18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0"/>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7" name="Google Shape;317;p10"/>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8" name="Google Shape;318;p10"/>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Risoluzione dei problemi e gestione dei conflitti: strumenti</a:t>
            </a:r>
            <a:endParaRPr sz="5400" b="1" i="0" u="none" strike="noStrike" cap="none">
              <a:solidFill>
                <a:schemeClr val="dk1"/>
              </a:solidFill>
              <a:latin typeface="Calibri"/>
              <a:ea typeface="Calibri"/>
              <a:cs typeface="Calibri"/>
              <a:sym typeface="Calibri"/>
            </a:endParaRPr>
          </a:p>
        </p:txBody>
      </p:sp>
      <p:sp>
        <p:nvSpPr>
          <p:cNvPr id="319" name="Google Shape;319;p10"/>
          <p:cNvSpPr txBox="1"/>
          <p:nvPr/>
        </p:nvSpPr>
        <p:spPr>
          <a:xfrm>
            <a:off x="914400" y="3195650"/>
            <a:ext cx="9278400" cy="586310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Risoluzione dei problemi</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la capacità di trasformare il caos in successo, garantendo slancio e preservando l'integrità delle prestazioni.</a:t>
            </a:r>
            <a:endParaRPr sz="2500" b="0" i="0" u="none" strike="noStrike" cap="none">
              <a:solidFill>
                <a:schemeClr val="dk1"/>
              </a:solidFill>
              <a:latin typeface="Calibri"/>
              <a:ea typeface="Calibri"/>
              <a:cs typeface="Calibri"/>
              <a:sym typeface="Calibri"/>
            </a:endParaRPr>
          </a:p>
          <a:p>
            <a:pPr marL="45720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0B0F0"/>
              </a:buClr>
              <a:buSzPts val="2500"/>
              <a:buFont typeface="Calibri"/>
              <a:buChar char="⮚"/>
            </a:pPr>
            <a:r>
              <a:rPr lang="en-GB" sz="2500" b="0" i="0" u="none" strike="noStrike" cap="none">
                <a:solidFill>
                  <a:schemeClr val="dk1"/>
                </a:solidFill>
                <a:latin typeface="Calibri"/>
                <a:ea typeface="Calibri"/>
                <a:cs typeface="Calibri"/>
                <a:sym typeface="Calibri"/>
              </a:rPr>
              <a:t>La mentalità fondamentale: trovare soluzioni creative</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0B0F0"/>
              </a:buClr>
              <a:buSzPts val="2500"/>
              <a:buFont typeface="Calibri"/>
              <a:buChar char="⮚"/>
            </a:pPr>
            <a:r>
              <a:rPr lang="en-GB" sz="2500" b="0" i="0" u="none" strike="noStrike" cap="none">
                <a:solidFill>
                  <a:schemeClr val="dk1"/>
                </a:solidFill>
                <a:latin typeface="Calibri"/>
                <a:ea typeface="Calibri"/>
                <a:cs typeface="Calibri"/>
                <a:sym typeface="Calibri"/>
              </a:rPr>
              <a:t>L'aspetto del team:</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Gestire le emozioni in modo costruttivo</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Coltivare il rispetto durante il brainstorming</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a:solidFill>
                  <a:schemeClr val="dk1"/>
                </a:solidFill>
                <a:latin typeface="Calibri"/>
                <a:ea typeface="Calibri"/>
                <a:cs typeface="Calibri"/>
                <a:sym typeface="Calibri"/>
              </a:rPr>
              <a:t>Promuovere la sicurezza psicologica</a:t>
            </a:r>
            <a:endParaRPr sz="2500" b="0" i="0" u="none" strike="noStrike" cap="none">
              <a:solidFill>
                <a:schemeClr val="dk1"/>
              </a:solidFill>
              <a:latin typeface="Calibri"/>
              <a:ea typeface="Calibri"/>
              <a:cs typeface="Calibri"/>
              <a:sym typeface="Calibri"/>
            </a:endParaRPr>
          </a:p>
        </p:txBody>
      </p:sp>
      <p:pic>
        <p:nvPicPr>
          <p:cNvPr id="320" name="Google Shape;320;p10"/>
          <p:cNvPicPr preferRelativeResize="0"/>
          <p:nvPr/>
        </p:nvPicPr>
        <p:blipFill rotWithShape="1">
          <a:blip r:embed="rId5">
            <a:alphaModFix/>
          </a:blip>
          <a:srcRect/>
          <a:stretch/>
        </p:blipFill>
        <p:spPr>
          <a:xfrm>
            <a:off x="10439400" y="2997075"/>
            <a:ext cx="6806182" cy="6249300"/>
          </a:xfrm>
          <a:prstGeom prst="rect">
            <a:avLst/>
          </a:prstGeom>
          <a:noFill/>
          <a:ln>
            <a:noFill/>
          </a:ln>
        </p:spPr>
      </p:pic>
      <p:sp>
        <p:nvSpPr>
          <p:cNvPr id="321" name="Google Shape;321;p1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22</a:t>
            </a:fld>
            <a:endParaRPr/>
          </a:p>
        </p:txBody>
      </p:sp>
    </p:spTree>
  </p:cSld>
  <p:clrMapOvr>
    <a:masterClrMapping/>
  </p:clrMapOvr>
</p:sld>
</file>

<file path=ppt/slides/slide23.xml><?xml version="1.0" encoding="utf-8"?>
<p:sld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g34519fc2d75_0_175"/>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8" name="Google Shape;328;g34519fc2d75_0_175"/>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9" name="Google Shape;329;g34519fc2d75_0_175"/>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Risoluzione dei problemi e gestione dei conflitti</a:t>
            </a:r>
            <a:endParaRPr sz="5400" b="1" i="0" u="none" strike="noStrike" cap="none">
              <a:solidFill>
                <a:schemeClr val="dk1"/>
              </a:solidFill>
              <a:latin typeface="Calibri"/>
              <a:ea typeface="Calibri"/>
              <a:cs typeface="Calibri"/>
              <a:sym typeface="Calibri"/>
            </a:endParaRPr>
          </a:p>
        </p:txBody>
      </p:sp>
      <p:sp>
        <p:nvSpPr>
          <p:cNvPr id="330" name="Google Shape;330;g34519fc2d75_0_175"/>
          <p:cNvSpPr txBox="1"/>
          <p:nvPr/>
        </p:nvSpPr>
        <p:spPr>
          <a:xfrm>
            <a:off x="914400" y="2365300"/>
            <a:ext cx="16311900" cy="701726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Gestione dei conflitti</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Risoluzione delle controversie in un ambiente collaborativo ed esigente per garantire che i conflitti non interferiscano con il processo creativo o il successo della produzione.</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Comportamenti conflittuali (approcci)</a:t>
            </a:r>
            <a:endParaRPr sz="25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Collaborazione </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Evitare </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Accomodante</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Competizione</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Compromesso</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
        <p:nvSpPr>
          <p:cNvPr id="331" name="Google Shape;331;g34519fc2d75_0_17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23</a:t>
            </a:fld>
            <a:endParaRPr/>
          </a:p>
        </p:txBody>
      </p:sp>
      <p:sp>
        <p:nvSpPr>
          <p:cNvPr id="332" name="Google Shape;332;g34519fc2d75_0_175"/>
          <p:cNvSpPr txBox="1"/>
          <p:nvPr/>
        </p:nvSpPr>
        <p:spPr>
          <a:xfrm>
            <a:off x="6594349" y="5120675"/>
            <a:ext cx="4440795" cy="528602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Tecniche di risoluzione dei conflitti</a:t>
            </a:r>
            <a:endParaRPr sz="25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6"/>
                  </a:ext>
                </a:extLst>
              </a:rPr>
              <a:t>Comunicazione efficace</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8"/>
                  </a:ext>
                </a:extLst>
              </a:rPr>
              <a:t>Ascolto attivo</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9"/>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0"/>
                  </a:ext>
                </a:extLst>
              </a:rPr>
              <a:t>Negoziazione e mediazione</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1"/>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2"/>
                  </a:ext>
                </a:extLst>
              </a:rPr>
              <a:t>Intelligenza emotiva</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3"/>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4"/>
                  </a:ext>
                </a:extLst>
              </a:rPr>
              <a:t>Chiarire la definizione dei ruoli</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6"/>
                  </a:ext>
                </a:extLst>
              </a:rPr>
              <a:t> Gestione del tempo</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8"/>
                  </a:ext>
                </a:extLst>
              </a:rPr>
              <a:t> Concentrazione sugli obiettivi condivisi</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9"/>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
        <p:nvSpPr>
          <p:cNvPr id="333" name="Google Shape;333;g34519fc2d75_0_175"/>
          <p:cNvSpPr txBox="1"/>
          <p:nvPr/>
        </p:nvSpPr>
        <p:spPr>
          <a:xfrm>
            <a:off x="12488400" y="5192100"/>
            <a:ext cx="4123200" cy="240061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Tecniche di de-escalation</a:t>
            </a:r>
            <a:endParaRPr sz="25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1"/>
                  </a:ext>
                </a:extLst>
              </a:rPr>
              <a:t>Riformulazione </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3"/>
                  </a:ext>
                </a:extLst>
              </a:rPr>
              <a:t>Metodi di calma</a:t>
            </a:r>
            <a:endParaRPr sz="25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34519fc2d75_0_6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0" name="Google Shape;340;g34519fc2d75_0_6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1" name="Google Shape;341;g34519fc2d75_0_67"/>
          <p:cNvSpPr txBox="1"/>
          <p:nvPr/>
        </p:nvSpPr>
        <p:spPr>
          <a:xfrm>
            <a:off x="914400" y="1148176"/>
            <a:ext cx="15697200"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400" b="1" i="0" u="none" strike="noStrike" cap="none">
                <a:solidFill>
                  <a:schemeClr val="dk1"/>
                </a:solidFill>
                <a:latin typeface="Calibri"/>
                <a:ea typeface="Calibri"/>
                <a:cs typeface="Calibri"/>
                <a:sym typeface="Calibri"/>
              </a:rPr>
              <a:t>Negoziazione e gestione del cambiamento: fondamenti e strategie di facilitazione</a:t>
            </a:r>
            <a:endParaRPr sz="5400" b="1" i="0" u="none" strike="noStrike" cap="none">
              <a:solidFill>
                <a:schemeClr val="dk1"/>
              </a:solidFill>
              <a:latin typeface="Calibri"/>
              <a:ea typeface="Calibri"/>
              <a:cs typeface="Calibri"/>
              <a:sym typeface="Calibri"/>
            </a:endParaRPr>
          </a:p>
        </p:txBody>
      </p:sp>
      <p:sp>
        <p:nvSpPr>
          <p:cNvPr id="342" name="Google Shape;342;g34519fc2d75_0_67"/>
          <p:cNvSpPr txBox="1"/>
          <p:nvPr/>
        </p:nvSpPr>
        <p:spPr>
          <a:xfrm>
            <a:off x="914400" y="3195650"/>
            <a:ext cx="6924600" cy="50949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Negoziazione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Una competenza fondamentale nella vita, utilizzata naturalmente ogni giorno, ma spesso sottoutilizzata a livello professionale.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Nelle arti dello spettacolo, è una conversazione, un dare e avere per trovare un terreno comune che garantisca a tutte le parti di sentirsi ascoltate, rispettate e soddisfatte.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Tecniche di negoziazione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Comunicazione PULL</a:t>
            </a:r>
            <a:endParaRPr sz="2500" b="0" i="0" u="none" strike="noStrike" cap="none">
              <a:solidFill>
                <a:schemeClr val="dk1"/>
              </a:solidFill>
              <a:latin typeface="Calibri"/>
              <a:ea typeface="Calibri"/>
              <a:cs typeface="Calibri"/>
              <a:sym typeface="Calibri"/>
            </a:endParaRPr>
          </a:p>
        </p:txBody>
      </p:sp>
      <p:sp>
        <p:nvSpPr>
          <p:cNvPr id="343" name="Google Shape;343;g34519fc2d75_0_67"/>
          <p:cNvSpPr txBox="1"/>
          <p:nvPr/>
        </p:nvSpPr>
        <p:spPr>
          <a:xfrm>
            <a:off x="8324600" y="3195650"/>
            <a:ext cx="9341100" cy="5672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Gestione del cambiamento</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Nel settore imprevedibile delle arti dello spettacolo, la gestione del cambiamento richiede fiducia, resilienza e agilità per trasformare le sfide in opportunità di crescita.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Gli elementi essenziali per le basi del cambiamento sono la fiducia e la resilienza per affrontare il cambiamento in modo mirato e consentire ai team di crescere attraverso di esso.</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Abbracciare l'agilità</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Affrontare le transizioni: il modello Bridges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Strumento per il miglioramento continuo: il ciclo PDCA (ciclo Plan-Do-Check-Act)</a:t>
            </a:r>
            <a:endParaRPr sz="2500" b="0" i="0" u="none" strike="noStrike" cap="none">
              <a:solidFill>
                <a:schemeClr val="dk1"/>
              </a:solidFill>
              <a:latin typeface="Calibri"/>
              <a:ea typeface="Calibri"/>
              <a:cs typeface="Calibri"/>
              <a:sym typeface="Calibri"/>
            </a:endParaRPr>
          </a:p>
        </p:txBody>
      </p:sp>
      <p:sp>
        <p:nvSpPr>
          <p:cNvPr id="344" name="Google Shape;344;g34519fc2d75_0_6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24</a:t>
            </a:fld>
            <a:endParaRPr/>
          </a:p>
        </p:txBody>
      </p:sp>
    </p:spTree>
  </p:cSld>
  <p:clrMapOvr>
    <a:masterClrMapping/>
  </p:clrMapOvr>
</p:sld>
</file>

<file path=ppt/slides/slide25.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57F26-E433-1C6F-F406-AC7D1F35F9D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89106CB-00B5-B1F3-072A-88401C7D66D5}"/>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989806B2-C920-2B70-2058-43C7507E4A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FC630965-769E-0BE6-55A1-F9FBF11FA313}"/>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04ED8707-CDF0-096A-AFFE-A7BDC82FB530}"/>
              </a:ext>
            </a:extLst>
          </p:cNvPr>
          <p:cNvSpPr txBox="1"/>
          <p:nvPr/>
        </p:nvSpPr>
        <p:spPr>
          <a:xfrm>
            <a:off x="1828800" y="3948619"/>
            <a:ext cx="15866165" cy="784830"/>
          </a:xfrm>
          <a:prstGeom prst="rect">
            <a:avLst/>
          </a:prstGeom>
          <a:noFill/>
        </p:spPr>
        <p:txBody>
          <a:bodyPr wrap="square">
            <a:spAutoFit/>
          </a:bodyPr>
          <a:lstStyle/>
          <a:p>
            <a:r>
              <a:rPr lang="en-US" sz="4500" b="1" kern="1200" dirty="0">
                <a:solidFill>
                  <a:srgbClr val="569938"/>
                </a:solidFill>
                <a:latin typeface="Calibri" panose="020F0502020204030204" pitchFamily="34" charset="0"/>
                <a:cs typeface="+mn-cs"/>
              </a:rPr>
              <a:t>Affrontare il cambiamento come formatori agili</a:t>
            </a:r>
            <a:endParaRPr lang="el-GR" sz="4500" b="1" kern="1200" dirty="0">
              <a:solidFill>
                <a:srgbClr val="569938"/>
              </a:solidFill>
              <a:latin typeface="Calibri" panose="020F0502020204030204" pitchFamily="34" charset="0"/>
              <a:cs typeface="+mn-cs"/>
            </a:endParaRPr>
          </a:p>
        </p:txBody>
      </p:sp>
    </p:spTree>
    <p:extLst>
      <p:ext uri="{BB962C8B-B14F-4D97-AF65-F5344CB8AC3E}">
        <p14:creationId xmlns:p14="http://schemas.microsoft.com/office/powerpoint/2010/main" val="319804068"/>
      </p:ext>
    </p:extLst>
  </p:cSld>
  <p:clrMapOvr>
    <a:masterClrMapping/>
  </p:clrMapOvr>
</p:sld>
</file>

<file path=ppt/slides/slide26.xml><?xml version="1.0" encoding="utf-8"?>
<p:sld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9"/>
        <p:cNvGrpSpPr/>
        <p:nvPr/>
      </p:nvGrpSpPr>
      <p:grpSpPr>
        <a:xfrm>
          <a:off x="0" y="0"/>
          <a:ext cx="0" cy="0"/>
          <a:chOff x="0" y="0"/>
          <a:chExt cx="0" cy="0"/>
        </a:xfrm>
      </p:grpSpPr>
      <p:sp>
        <p:nvSpPr>
          <p:cNvPr id="350" name="Google Shape;350;g34519fc2d75_0_302"/>
          <p:cNvSpPr txBox="1"/>
          <p:nvPr/>
        </p:nvSpPr>
        <p:spPr>
          <a:xfrm>
            <a:off x="6794100" y="3304050"/>
            <a:ext cx="4699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5"/>
                  </a:ext>
                </a:extLst>
              </a:rPr>
              <a:t>Lezione 3: </a:t>
            </a:r>
            <a:endParaRPr sz="50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6"/>
                </a:ext>
              </a:extLst>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7"/>
                  </a:ext>
                </a:extLst>
              </a:rPr>
              <a:t>Potere, DEI e resilienza: comprendere la complessità e l'adattabilità</a:t>
            </a:r>
            <a:endParaRPr sz="1400" b="0" i="0" u="none" strike="noStrike" cap="none">
              <a:solidFill>
                <a:srgbClr val="000000"/>
              </a:solidFill>
              <a:latin typeface="Calibri"/>
              <a:ea typeface="Calibri"/>
              <a:cs typeface="Calibri"/>
              <a:sym typeface="Calibri"/>
            </a:endParaRPr>
          </a:p>
        </p:txBody>
      </p:sp>
      <p:sp>
        <p:nvSpPr>
          <p:cNvPr id="351" name="Google Shape;351;g34519fc2d75_0_30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26</a:t>
            </a:fld>
            <a:endParaRPr/>
          </a:p>
        </p:txBody>
      </p:sp>
      <p:pic>
        <p:nvPicPr>
          <p:cNvPr id="352" name="Google Shape;352;g34519fc2d75_0_302" title="Screenshot 2025-08-11 122004.png"/>
          <p:cNvPicPr preferRelativeResize="0"/>
          <p:nvPr/>
        </p:nvPicPr>
        <p:blipFill rotWithShape="1">
          <a:blip r:embed="rId3">
            <a:alphaModFix/>
          </a:blip>
          <a:srcRect/>
          <a:stretch/>
        </p:blipFill>
        <p:spPr>
          <a:xfrm>
            <a:off x="-170725" y="0"/>
            <a:ext cx="6948748" cy="10287000"/>
          </a:xfrm>
          <a:prstGeom prst="rect">
            <a:avLst/>
          </a:prstGeom>
          <a:noFill/>
          <a:ln>
            <a:noFill/>
          </a:ln>
        </p:spPr>
      </p:pic>
      <p:pic>
        <p:nvPicPr>
          <p:cNvPr id="353" name="Google Shape;353;g34519fc2d75_0_302" title="Screenshot 2025-08-11 111941.png"/>
          <p:cNvPicPr preferRelativeResize="0"/>
          <p:nvPr/>
        </p:nvPicPr>
        <p:blipFill rotWithShape="1">
          <a:blip r:embed="rId4">
            <a:alphaModFix/>
          </a:blip>
          <a:srcRect/>
          <a:stretch/>
        </p:blipFill>
        <p:spPr>
          <a:xfrm>
            <a:off x="11493900" y="-77156"/>
            <a:ext cx="6880650" cy="10364157"/>
          </a:xfrm>
          <a:prstGeom prst="rect">
            <a:avLst/>
          </a:prstGeom>
          <a:noFill/>
          <a:ln>
            <a:noFill/>
          </a:ln>
        </p:spPr>
      </p:pic>
    </p:spTree>
  </p:cSld>
  <p:clrMapOvr>
    <a:masterClrMapping/>
  </p:clrMapOvr>
</p:sld>
</file>

<file path=ppt/slides/slide27.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251B-F266-69BD-E89C-4B23955E15E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6203E3D-E8AB-BF51-485B-BD364B15AB38}"/>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3EFA8B57-FF9B-CAA8-E882-E28298D5C13F}"/>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547FD607-62E5-9405-C2D1-56B31C7B2CE7}"/>
              </a:ext>
            </a:extLst>
          </p:cNvPr>
          <p:cNvSpPr txBox="1"/>
          <p:nvPr/>
        </p:nvSpPr>
        <p:spPr>
          <a:xfrm>
            <a:off x="2273967" y="4990000"/>
            <a:ext cx="15051505" cy="4510081"/>
          </a:xfrm>
          <a:prstGeom prst="rect">
            <a:avLst/>
          </a:prstGeom>
          <a:noFill/>
        </p:spPr>
        <p:txBody>
          <a:bodyPr wrap="square">
            <a:spAutoFit/>
          </a:bodyPr>
          <a:lstStyle/>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Preparazione dei formatori - Apprendimento in aula: progettare ambienti di apprendimento inclusivi e coinvolgere i partecipanti</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Gestire le relazioni di potere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Concetti e strategie DEI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Sviluppare una mentalità adattiva e la resilienza: consigli pratici e strategie</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90F7088-9744-79F5-36FF-41416A49EE72}"/>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Argomenti della lezione 3</a:t>
            </a:r>
          </a:p>
        </p:txBody>
      </p:sp>
    </p:spTree>
    <p:extLst>
      <p:ext uri="{BB962C8B-B14F-4D97-AF65-F5344CB8AC3E}">
        <p14:creationId xmlns:p14="http://schemas.microsoft.com/office/powerpoint/2010/main" val="102341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g34519fc2d75_0_82"/>
          <p:cNvSpPr/>
          <p:nvPr/>
        </p:nvSpPr>
        <p:spPr>
          <a:xfrm rot="10800000" flipH="1">
            <a:off x="-1541350" y="-69404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0" name="Google Shape;360;g34519fc2d75_0_82"/>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1" name="Google Shape;361;g34519fc2d75_0_82"/>
          <p:cNvSpPr txBox="1"/>
          <p:nvPr/>
        </p:nvSpPr>
        <p:spPr>
          <a:xfrm>
            <a:off x="1068025" y="1869413"/>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Navigare tra relazioni di potere e discriminazione</a:t>
            </a:r>
            <a:endParaRPr sz="5000" b="1" i="0" u="none" strike="noStrike" cap="none">
              <a:solidFill>
                <a:schemeClr val="dk1"/>
              </a:solidFill>
              <a:latin typeface="Calibri"/>
              <a:ea typeface="Calibri"/>
              <a:cs typeface="Calibri"/>
              <a:sym typeface="Calibri"/>
            </a:endParaRPr>
          </a:p>
        </p:txBody>
      </p:sp>
      <p:sp>
        <p:nvSpPr>
          <p:cNvPr id="362" name="Google Shape;362;g34519fc2d75_0_82"/>
          <p:cNvSpPr txBox="1"/>
          <p:nvPr/>
        </p:nvSpPr>
        <p:spPr>
          <a:xfrm>
            <a:off x="914400" y="3749200"/>
            <a:ext cx="5928300" cy="43638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Dove risiede il potere:</a:t>
            </a:r>
            <a:endParaRPr sz="3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Gerarchie informali</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Regole non dette e norme culturali</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Reti informali</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Guardiani</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Influenze esterne</a:t>
            </a:r>
            <a:endParaRPr sz="2500" b="0" i="0" u="none" strike="noStrike" cap="none">
              <a:solidFill>
                <a:srgbClr val="000000"/>
              </a:solidFill>
              <a:latin typeface="Calibri"/>
              <a:ea typeface="Calibri"/>
              <a:cs typeface="Calibri"/>
              <a:sym typeface="Calibri"/>
            </a:endParaRPr>
          </a:p>
        </p:txBody>
      </p:sp>
      <p:sp>
        <p:nvSpPr>
          <p:cNvPr id="363" name="Google Shape;363;g34519fc2d75_0_82"/>
          <p:cNvSpPr txBox="1"/>
          <p:nvPr/>
        </p:nvSpPr>
        <p:spPr>
          <a:xfrm>
            <a:off x="8432250" y="3749200"/>
            <a:ext cx="90048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Perché comprendere il potere è importante per i team:</a:t>
            </a:r>
            <a:endParaRPr sz="3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Impatto sulla collaborazione</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Processo decisionale</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Inclusione ed esclusione</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Discriminazione</a:t>
            </a:r>
            <a:endParaRPr sz="2500" b="0" i="0" u="none" strike="noStrike" cap="none">
              <a:solidFill>
                <a:srgbClr val="000000"/>
              </a:solidFill>
              <a:latin typeface="Calibri"/>
              <a:ea typeface="Calibri"/>
              <a:cs typeface="Calibri"/>
              <a:sym typeface="Calibri"/>
            </a:endParaRPr>
          </a:p>
        </p:txBody>
      </p:sp>
      <p:sp>
        <p:nvSpPr>
          <p:cNvPr id="364" name="Google Shape;364;g34519fc2d75_0_8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28</a:t>
            </a:fld>
            <a:endParaRPr/>
          </a:p>
        </p:txBody>
      </p:sp>
    </p:spTree>
  </p:cSld>
  <p:clrMapOvr>
    <a:masterClrMapping/>
  </p:clrMapOvr>
</p:sld>
</file>

<file path=ppt/slides/slide29.xml><?xml version="1.0" encoding="utf-8"?>
<p:sld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g34519fc2d75_0_15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1" name="Google Shape;371;g34519fc2d75_0_15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2" name="Google Shape;372;g34519fc2d75_0_157"/>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Gestire le relazioni di potere e la discriminazione</a:t>
            </a:r>
            <a:endParaRPr sz="5000" b="1" i="0" u="none" strike="noStrike" cap="none">
              <a:solidFill>
                <a:schemeClr val="dk1"/>
              </a:solidFill>
              <a:latin typeface="Calibri"/>
              <a:ea typeface="Calibri"/>
              <a:cs typeface="Calibri"/>
              <a:sym typeface="Calibri"/>
            </a:endParaRPr>
          </a:p>
        </p:txBody>
      </p:sp>
      <p:sp>
        <p:nvSpPr>
          <p:cNvPr id="373" name="Google Shape;373;g34519fc2d75_0_157"/>
          <p:cNvSpPr txBox="1"/>
          <p:nvPr/>
        </p:nvSpPr>
        <p:spPr>
          <a:xfrm>
            <a:off x="914400" y="2666871"/>
            <a:ext cx="9028200" cy="70575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Come adattarsi per promuovere dinamiche eque nella pratica?</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Promuovere </a:t>
            </a:r>
            <a:r>
              <a:rPr lang="en-GB" sz="2500" b="0" i="0" u="none" strike="noStrike" cap="none">
                <a:solidFill>
                  <a:srgbClr val="000000"/>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8"/>
                  </a:ext>
                </a:extLst>
              </a:rPr>
              <a:t>la consapevolezza</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Sfidare il non detto</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Promuovere la trasparenza</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Incoraggiare reti inclusive</a:t>
            </a:r>
            <a:endParaRPr sz="2500" b="0" i="0" u="none" strike="noStrike" cap="none">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Promuovere azioni costruttive:</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Fai sentire la tua voce</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Metti in discussione i criteri</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Documentare e sostenere</a:t>
            </a:r>
            <a:endParaRPr sz="2500" b="0" i="0" u="none" strike="noStrike" cap="none">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a:solidFill>
                  <a:srgbClr val="000000"/>
                </a:solidFill>
                <a:latin typeface="Calibri"/>
                <a:ea typeface="Calibri"/>
                <a:cs typeface="Calibri"/>
                <a:sym typeface="Calibri"/>
              </a:rPr>
              <a:t>Costruire sostegno</a:t>
            </a:r>
            <a:endParaRPr sz="2500" b="0" i="0" u="none" strike="noStrike" cap="none">
              <a:solidFill>
                <a:srgbClr val="000000"/>
              </a:solidFill>
              <a:latin typeface="Calibri"/>
              <a:ea typeface="Calibri"/>
              <a:cs typeface="Calibri"/>
              <a:sym typeface="Calibri"/>
            </a:endParaRPr>
          </a:p>
        </p:txBody>
      </p:sp>
      <p:pic>
        <p:nvPicPr>
          <p:cNvPr id="374" name="Google Shape;374;g34519fc2d75_0_157"/>
          <p:cNvPicPr preferRelativeResize="0"/>
          <p:nvPr/>
        </p:nvPicPr>
        <p:blipFill rotWithShape="1">
          <a:blip r:embed="rId5">
            <a:alphaModFix/>
          </a:blip>
          <a:srcRect/>
          <a:stretch/>
        </p:blipFill>
        <p:spPr>
          <a:xfrm>
            <a:off x="12484800" y="4323750"/>
            <a:ext cx="3153550" cy="3153550"/>
          </a:xfrm>
          <a:prstGeom prst="rect">
            <a:avLst/>
          </a:prstGeom>
          <a:noFill/>
          <a:ln>
            <a:noFill/>
          </a:ln>
        </p:spPr>
      </p:pic>
      <p:sp>
        <p:nvSpPr>
          <p:cNvPr id="375" name="Google Shape;375;g34519fc2d75_0_15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29</a:t>
            </a:fld>
            <a:endParaRPr/>
          </a:p>
        </p:txBody>
      </p:sp>
    </p:spTree>
  </p:cSld>
  <p:clrMapOvr>
    <a:masterClrMapping/>
  </p:clrMapOvr>
</p:sld>
</file>

<file path=ppt/slides/slide3.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28B88-6A85-CB82-C005-03011CBAB7C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B0388EE-603C-93D1-CF80-973300E0D191}"/>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5C74E24-DC28-D913-70B9-BA5694AD4805}"/>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6A951EB5-0D3E-8A0A-FF1A-07D29365E9C0}"/>
              </a:ext>
            </a:extLst>
          </p:cNvPr>
          <p:cNvSpPr txBox="1"/>
          <p:nvPr/>
        </p:nvSpPr>
        <p:spPr>
          <a:xfrm>
            <a:off x="2273967" y="4990000"/>
            <a:ext cx="15051505" cy="4510081"/>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Preparazione del formatore - Leggere la situazione: comprendere se stessi, i propri studenti e l'ambiente di apprendimento</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Competenze di gestione delle persone con consigli di formazione</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Guidare e motivare i team delle arti performative</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Il ruolo dell'intelligenza emotiva nella costruzione della resilienza: supporto alla facilitazione</a:t>
            </a:r>
            <a:r>
              <a:rPr lang="en-GB" sz="3500" noProof="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D78DBB44-B931-0078-CD34-43718134DB85}"/>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Argomenti della lezione 1</a:t>
            </a:r>
          </a:p>
        </p:txBody>
      </p:sp>
    </p:spTree>
    <p:extLst>
      <p:ext uri="{BB962C8B-B14F-4D97-AF65-F5344CB8AC3E}">
        <p14:creationId xmlns:p14="http://schemas.microsoft.com/office/powerpoint/2010/main" val="3110850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12"/>
          <p:cNvSpPr txBox="1"/>
          <p:nvPr/>
        </p:nvSpPr>
        <p:spPr>
          <a:xfrm>
            <a:off x="6858000" y="217150"/>
            <a:ext cx="12085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Concetti e strategie DEI </a:t>
            </a:r>
            <a:endParaRPr sz="5000" b="1" i="0" u="none" strike="noStrike" cap="none">
              <a:solidFill>
                <a:schemeClr val="dk1"/>
              </a:solidFill>
              <a:latin typeface="Calibri"/>
              <a:ea typeface="Calibri"/>
              <a:cs typeface="Calibri"/>
              <a:sym typeface="Calibri"/>
            </a:endParaRPr>
          </a:p>
        </p:txBody>
      </p:sp>
      <p:sp>
        <p:nvSpPr>
          <p:cNvPr id="382" name="Google Shape;382;p12"/>
          <p:cNvSpPr txBox="1"/>
          <p:nvPr/>
        </p:nvSpPr>
        <p:spPr>
          <a:xfrm>
            <a:off x="6858000" y="1235210"/>
            <a:ext cx="10835700" cy="8750400"/>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Concetti </a:t>
            </a:r>
            <a:r>
              <a:rPr lang="en-GB" sz="2500" b="1">
                <a:solidFill>
                  <a:schemeClr val="dk1"/>
                </a:solidFill>
                <a:latin typeface="Calibri"/>
                <a:ea typeface="Calibri"/>
                <a:cs typeface="Calibri"/>
                <a:sym typeface="Calibri"/>
              </a:rPr>
              <a:t>fondamentali </a:t>
            </a:r>
            <a:r>
              <a:rPr lang="en-GB" sz="2500" b="1" i="0" u="none" strike="noStrike" cap="none">
                <a:solidFill>
                  <a:schemeClr val="dk1"/>
                </a:solidFill>
                <a:latin typeface="Calibri"/>
                <a:ea typeface="Calibri"/>
                <a:cs typeface="Calibri"/>
                <a:sym typeface="Calibri"/>
              </a:rPr>
              <a:t>della DEI</a:t>
            </a:r>
            <a:endParaRPr sz="2500" b="1" i="0" u="none" strike="noStrike" cap="none">
              <a:solidFill>
                <a:srgbClr val="000000"/>
              </a:solidFill>
              <a:latin typeface="Arial"/>
              <a:ea typeface="Arial"/>
              <a:cs typeface="Arial"/>
              <a:sym typeface="Arial"/>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Diversità</a:t>
            </a:r>
            <a:r>
              <a:rPr lang="en-GB" sz="2500" b="0" i="0" u="none" strike="noStrike" cap="none">
                <a:solidFill>
                  <a:schemeClr val="dk1"/>
                </a:solidFill>
                <a:latin typeface="Calibri"/>
                <a:ea typeface="Calibri"/>
                <a:cs typeface="Calibri"/>
                <a:sym typeface="Calibri"/>
              </a:rPr>
              <a:t>: l'intera gamma delle differenze umane (razza, genere, età, disabilità, cultura, ecc.), che arricchiscono la creatività e la narrazione.</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Equità</a:t>
            </a:r>
            <a:r>
              <a:rPr lang="en-GB" sz="2500" b="0" i="0" u="none" strike="noStrike" cap="none">
                <a:solidFill>
                  <a:schemeClr val="dk1"/>
                </a:solidFill>
                <a:latin typeface="Calibri"/>
                <a:ea typeface="Calibri"/>
                <a:cs typeface="Calibri"/>
                <a:sym typeface="Calibri"/>
              </a:rPr>
              <a:t>: garantire un accesso equo affrontando le barriere sistemiche e fornendo opportunità, risorse e supporto su misura affinché tutti possano contribuire e avere successo.</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Inclusione</a:t>
            </a:r>
            <a:r>
              <a:rPr lang="en-GB" sz="2500" b="0" i="0" u="none" strike="noStrike" cap="none">
                <a:solidFill>
                  <a:schemeClr val="dk1"/>
                </a:solidFill>
                <a:latin typeface="Calibri"/>
                <a:ea typeface="Calibri"/>
                <a:cs typeface="Calibri"/>
                <a:sym typeface="Calibri"/>
              </a:rPr>
              <a:t>: creare attivamente spazi in cui tutti si sentano accolti, rispettati, sostenuti e apprezzati, incoraggiando la piena partecipazione.</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Uguaglianza</a:t>
            </a:r>
            <a:r>
              <a:rPr lang="en-GB" sz="2500" b="0" i="0" u="none" strike="noStrike" cap="none">
                <a:solidFill>
                  <a:schemeClr val="dk1"/>
                </a:solidFill>
                <a:latin typeface="Calibri"/>
                <a:ea typeface="Calibri"/>
                <a:cs typeface="Calibri"/>
                <a:sym typeface="Calibri"/>
              </a:rPr>
              <a:t>: puntare a garantire a tutti le stesse opportunità e risorse; è un risultato auspicabile, ma richiede equità per tenere conto degli svantaggi storici.</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Intersezionalità</a:t>
            </a:r>
            <a:r>
              <a:rPr lang="en-GB" sz="2500" b="0" i="0" u="none" strike="noStrike" cap="none">
                <a:solidFill>
                  <a:schemeClr val="dk1"/>
                </a:solidFill>
                <a:latin typeface="Calibri"/>
                <a:ea typeface="Calibri"/>
                <a:cs typeface="Calibri"/>
                <a:sym typeface="Calibri"/>
              </a:rPr>
              <a:t>: un quadro che riconosce come i marcatori identitari intersecanti (ad esempio, razza, genere, classe) modellino esperienze uniche di discriminazione e privilegio, favorendo l'empatia e una più ampia espressione creativa.</a:t>
            </a:r>
            <a:endParaRPr sz="2500" b="1" i="0" u="none" strike="noStrike" cap="none">
              <a:solidFill>
                <a:schemeClr val="dk1"/>
              </a:solidFill>
              <a:latin typeface="Calibri"/>
              <a:ea typeface="Calibri"/>
              <a:cs typeface="Calibri"/>
              <a:sym typeface="Calibri"/>
            </a:endParaRPr>
          </a:p>
        </p:txBody>
      </p:sp>
      <p:pic>
        <p:nvPicPr>
          <p:cNvPr id="383" name="Google Shape;383;p12" descr="A green paper with a white paper with black text&#10;&#10;AI-generated content may be incorrect."/>
          <p:cNvPicPr preferRelativeResize="0"/>
          <p:nvPr/>
        </p:nvPicPr>
        <p:blipFill rotWithShape="1">
          <a:blip r:embed="rId3">
            <a:alphaModFix/>
          </a:blip>
          <a:srcRect l="-372" r="23271"/>
          <a:stretch/>
        </p:blipFill>
        <p:spPr>
          <a:xfrm>
            <a:off x="-5623560" y="-22860"/>
            <a:ext cx="12085320" cy="10287000"/>
          </a:xfrm>
          <a:prstGeom prst="rect">
            <a:avLst/>
          </a:prstGeom>
          <a:noFill/>
          <a:ln>
            <a:noFill/>
          </a:ln>
        </p:spPr>
      </p:pic>
      <p:sp>
        <p:nvSpPr>
          <p:cNvPr id="384" name="Google Shape;384;p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g34519fc2d75_0_121"/>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1" name="Google Shape;391;g34519fc2d75_0_121"/>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2" name="Google Shape;392;g34519fc2d75_0_121"/>
          <p:cNvSpPr txBox="1"/>
          <p:nvPr/>
        </p:nvSpPr>
        <p:spPr>
          <a:xfrm>
            <a:off x="930025" y="1804001"/>
            <a:ext cx="15697200" cy="175428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GB" sz="5400" b="1" i="0" u="none" strike="noStrike" cap="none">
                <a:solidFill>
                  <a:schemeClr val="dk1"/>
                </a:solidFill>
                <a:latin typeface="Calibri"/>
                <a:ea typeface="Calibri"/>
                <a:cs typeface="Calibri"/>
                <a:sym typeface="Calibri"/>
              </a:rPr>
              <a:t>Sviluppare una mentalità adattiva e la resilienza: consigli pratici e strategie </a:t>
            </a:r>
            <a:endParaRPr sz="5400" b="1" i="0" u="none" strike="noStrike" cap="none">
              <a:solidFill>
                <a:schemeClr val="dk1"/>
              </a:solidFill>
              <a:latin typeface="Calibri"/>
              <a:ea typeface="Calibri"/>
              <a:cs typeface="Calibri"/>
              <a:sym typeface="Calibri"/>
            </a:endParaRPr>
          </a:p>
        </p:txBody>
      </p:sp>
      <p:sp>
        <p:nvSpPr>
          <p:cNvPr id="393" name="Google Shape;393;g34519fc2d75_0_121"/>
          <p:cNvSpPr txBox="1"/>
          <p:nvPr/>
        </p:nvSpPr>
        <p:spPr>
          <a:xfrm>
            <a:off x="838700" y="3429000"/>
            <a:ext cx="16188600" cy="563227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Accettare la complessità e sviluppare una mentalità adattiva</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Componenti chiave:</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Apertura mentale</a:t>
            </a:r>
            <a:r>
              <a:rPr lang="en-GB" sz="2500" b="0" i="0" u="none" strike="noStrike" cap="none">
                <a:solidFill>
                  <a:schemeClr val="dk1"/>
                </a:solidFill>
                <a:latin typeface="Calibri"/>
                <a:ea typeface="Calibri"/>
                <a:cs typeface="Calibri"/>
                <a:sym typeface="Calibri"/>
              </a:rPr>
              <a:t>: disponibilità a esplorare nuove idee, tecnologie e comportamenti del pubblico.</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Resilienza</a:t>
            </a:r>
            <a:r>
              <a:rPr lang="en-GB" sz="2500" b="0" i="0" u="none" strike="noStrike" cap="none">
                <a:solidFill>
                  <a:schemeClr val="dk1"/>
                </a:solidFill>
                <a:latin typeface="Calibri"/>
                <a:ea typeface="Calibri"/>
                <a:cs typeface="Calibri"/>
                <a:sym typeface="Calibri"/>
              </a:rPr>
              <a:t>: capacità di gestire le battute d'arresto, imparare, riprendersi e lasciar andare ciò che non funziona più.</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Risoluzione creativa dei problemi</a:t>
            </a:r>
            <a:r>
              <a:rPr lang="en-GB" sz="2500" b="0" i="0" u="none" strike="noStrike" cap="none">
                <a:solidFill>
                  <a:schemeClr val="dk1"/>
                </a:solidFill>
                <a:latin typeface="Calibri"/>
                <a:ea typeface="Calibri"/>
                <a:cs typeface="Calibri"/>
                <a:sym typeface="Calibri"/>
              </a:rPr>
              <a:t>: trovare nuovi modi per superare le sfide, abbracciare l'innovazione (ad esempio, formati digitali, nuovi modelli di coinvolgimento).</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Superare la resistenza</a:t>
            </a:r>
            <a:r>
              <a:rPr lang="en-GB" sz="2500" b="0" i="0" u="none" strike="noStrike" cap="none">
                <a:solidFill>
                  <a:schemeClr val="dk1"/>
                </a:solidFill>
                <a:latin typeface="Calibri"/>
                <a:ea typeface="Calibri"/>
                <a:cs typeface="Calibri"/>
                <a:sym typeface="Calibri"/>
              </a:rPr>
              <a:t>: adattabilità nel superare la resistenza basata sulla paura con apertura mentale, empatia e leadership creativa, piuttosto che con la forza.</a:t>
            </a:r>
            <a:endParaRPr sz="2500" b="0" i="0" u="none" strike="noStrike" cap="none">
              <a:solidFill>
                <a:schemeClr val="dk1"/>
              </a:solidFill>
              <a:latin typeface="Calibri"/>
              <a:ea typeface="Calibri"/>
              <a:cs typeface="Calibri"/>
              <a:sym typeface="Calibri"/>
            </a:endParaRPr>
          </a:p>
        </p:txBody>
      </p:sp>
      <p:sp>
        <p:nvSpPr>
          <p:cNvPr id="394" name="Google Shape;394;g34519fc2d75_0_12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g34519fc2d75_0_130"/>
          <p:cNvSpPr/>
          <p:nvPr/>
        </p:nvSpPr>
        <p:spPr>
          <a:xfrm rot="10800000" flipH="1">
            <a:off x="-1372200" y="-6788098"/>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1" name="Google Shape;401;g34519fc2d75_0_130"/>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2" name="Google Shape;402;g34519fc2d75_0_130"/>
          <p:cNvSpPr txBox="1"/>
          <p:nvPr/>
        </p:nvSpPr>
        <p:spPr>
          <a:xfrm>
            <a:off x="883650" y="2005814"/>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Sviluppare una mentalità adattiva  e la resilienza</a:t>
            </a:r>
            <a:endParaRPr sz="5000" b="1" i="0" u="none" strike="noStrike" cap="none">
              <a:solidFill>
                <a:schemeClr val="dk1"/>
              </a:solidFill>
              <a:latin typeface="Calibri"/>
              <a:ea typeface="Calibri"/>
              <a:cs typeface="Calibri"/>
              <a:sym typeface="Calibri"/>
            </a:endParaRPr>
          </a:p>
        </p:txBody>
      </p:sp>
      <p:sp>
        <p:nvSpPr>
          <p:cNvPr id="403" name="Google Shape;403;g34519fc2d75_0_130"/>
          <p:cNvSpPr txBox="1"/>
          <p:nvPr/>
        </p:nvSpPr>
        <p:spPr>
          <a:xfrm>
            <a:off x="699125" y="3608250"/>
            <a:ext cx="13254600" cy="517060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Sviluppare la resilienza: strategie pratiche</a:t>
            </a:r>
            <a:endParaRPr sz="3000" b="1"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Comprendere le reazioni</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Comunicazione chiara</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Co-creare il cambiamento</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Rafforzare la resilienza</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Dall'intuizione all'azione</a:t>
            </a:r>
            <a:endParaRPr sz="3000" b="0" i="0" u="none" strike="noStrike" cap="none">
              <a:solidFill>
                <a:schemeClr val="dk1"/>
              </a:solidFill>
              <a:latin typeface="Calibri"/>
              <a:ea typeface="Calibri"/>
              <a:cs typeface="Calibri"/>
              <a:sym typeface="Calibri"/>
            </a:endParaRPr>
          </a:p>
        </p:txBody>
      </p:sp>
      <p:sp>
        <p:nvSpPr>
          <p:cNvPr id="404" name="Google Shape;404;g34519fc2d75_0_130"/>
          <p:cNvSpPr txBox="1"/>
          <p:nvPr/>
        </p:nvSpPr>
        <p:spPr>
          <a:xfrm>
            <a:off x="8237200" y="3699100"/>
            <a:ext cx="10791600" cy="3477835"/>
          </a:xfrm>
          <a:prstGeom prst="rect">
            <a:avLst/>
          </a:prstGeom>
          <a:noFill/>
          <a:ln>
            <a:noFill/>
          </a:ln>
        </p:spPr>
        <p:txBody>
          <a:bodyPr spcFirstLastPara="1" wrap="square" lIns="91425" tIns="45700" rIns="91425" bIns="45700" anchor="t" anchorCtr="0">
            <a:spAutoFit/>
          </a:bodyPr>
          <a:lstStyle/>
          <a:p>
            <a:pPr marL="914400" marR="0" lvl="0" indent="0" algn="just" rtl="0">
              <a:lnSpc>
                <a:spcPct val="150000"/>
              </a:lnSpc>
              <a:spcBef>
                <a:spcPts val="120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Resilienza personale e collettiva</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Cura di sé</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Imparare dagli insuccessi</a:t>
            </a:r>
            <a:endParaRPr sz="3000" b="0" i="0" u="none" strike="noStrike" cap="none">
              <a:solidFill>
                <a:schemeClr val="dk1"/>
              </a:solidFill>
              <a:latin typeface="Calibri"/>
              <a:ea typeface="Calibri"/>
              <a:cs typeface="Calibri"/>
              <a:sym typeface="Calibri"/>
            </a:endParaRPr>
          </a:p>
          <a:p>
            <a:pPr marL="2324100" marR="0" lvl="4" indent="-457200" algn="just" rtl="0">
              <a:lnSpc>
                <a:spcPct val="150000"/>
              </a:lnSpc>
              <a:spcBef>
                <a:spcPts val="1200"/>
              </a:spcBef>
              <a:spcAft>
                <a:spcPts val="0"/>
              </a:spcAft>
              <a:buClr>
                <a:srgbClr val="00B0F0"/>
              </a:buClr>
              <a:buSzPts val="3000"/>
              <a:buFont typeface="Noto Sans Symbols"/>
              <a:buChar char="⮚"/>
            </a:pPr>
            <a:r>
              <a:rPr lang="en-GB" sz="3000" b="0" i="0" u="none" strike="noStrike" cap="none">
                <a:solidFill>
                  <a:schemeClr val="dk1"/>
                </a:solidFill>
                <a:latin typeface="Calibri"/>
                <a:ea typeface="Calibri"/>
                <a:cs typeface="Calibri"/>
                <a:sym typeface="Calibri"/>
              </a:rPr>
              <a:t>Sostegno collettivo</a:t>
            </a:r>
            <a:endParaRPr sz="3000" b="0" i="0" u="none" strike="noStrike" cap="none">
              <a:solidFill>
                <a:schemeClr val="dk1"/>
              </a:solidFill>
              <a:latin typeface="Calibri"/>
              <a:ea typeface="Calibri"/>
              <a:cs typeface="Calibri"/>
              <a:sym typeface="Calibri"/>
            </a:endParaRPr>
          </a:p>
        </p:txBody>
      </p:sp>
      <p:sp>
        <p:nvSpPr>
          <p:cNvPr id="405" name="Google Shape;405;g34519fc2d75_0_13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0"/>
        <p:cNvGrpSpPr/>
        <p:nvPr/>
      </p:nvGrpSpPr>
      <p:grpSpPr>
        <a:xfrm>
          <a:off x="0" y="0"/>
          <a:ext cx="0" cy="0"/>
          <a:chOff x="0" y="0"/>
          <a:chExt cx="0" cy="0"/>
        </a:xfrm>
      </p:grpSpPr>
      <p:sp>
        <p:nvSpPr>
          <p:cNvPr id="411" name="Google Shape;411;g34519fc2d75_0_90"/>
          <p:cNvSpPr txBox="1"/>
          <p:nvPr/>
        </p:nvSpPr>
        <p:spPr>
          <a:xfrm>
            <a:off x="13601500" y="3881825"/>
            <a:ext cx="3921900" cy="3678900"/>
          </a:xfrm>
          <a:prstGeom prst="rect">
            <a:avLst/>
          </a:prstGeom>
          <a:noFill/>
          <a:ln>
            <a:noFill/>
          </a:ln>
        </p:spPr>
        <p:txBody>
          <a:bodyPr spcFirstLastPara="1" wrap="square" lIns="91425" tIns="45700" rIns="91425" bIns="45700" anchor="ctr" anchorCtr="0">
            <a:normAutofit fontScale="85000" lnSpcReduction="20000"/>
          </a:bodyPr>
          <a:lstStyle/>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Lezione 4: Modellare l'apprendimento permanente e la natura trasversale delle competenze trasversali</a:t>
            </a:r>
            <a:endParaRPr sz="1400" b="0" i="0" u="none" strike="noStrike" cap="none">
              <a:solidFill>
                <a:srgbClr val="000000"/>
              </a:solidFill>
              <a:latin typeface="Arial"/>
              <a:ea typeface="Arial"/>
              <a:cs typeface="Arial"/>
              <a:sym typeface="Arial"/>
            </a:endParaRPr>
          </a:p>
        </p:txBody>
      </p:sp>
      <p:sp>
        <p:nvSpPr>
          <p:cNvPr id="412" name="Google Shape;412;g34519fc2d75_0_9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33</a:t>
            </a:fld>
            <a:endParaRPr/>
          </a:p>
        </p:txBody>
      </p:sp>
      <p:pic>
        <p:nvPicPr>
          <p:cNvPr id="413" name="Google Shape;413;g34519fc2d75_0_90" title="Screenshot 2025-08-11 123111.png"/>
          <p:cNvPicPr preferRelativeResize="0"/>
          <p:nvPr/>
        </p:nvPicPr>
        <p:blipFill rotWithShape="1">
          <a:blip r:embed="rId3">
            <a:alphaModFix/>
          </a:blip>
          <a:srcRect/>
          <a:stretch/>
        </p:blipFill>
        <p:spPr>
          <a:xfrm>
            <a:off x="-2580175" y="-378500"/>
            <a:ext cx="15755831" cy="10665500"/>
          </a:xfrm>
          <a:prstGeom prst="rect">
            <a:avLst/>
          </a:prstGeom>
          <a:noFill/>
          <a:ln>
            <a:noFill/>
          </a:ln>
        </p:spPr>
      </p:pic>
    </p:spTree>
  </p:cSld>
  <p:clrMapOvr>
    <a:masterClrMapping/>
  </p:clrMapOvr>
</p:sld>
</file>

<file path=ppt/slides/slide34.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56019-F4C3-EAD2-5D8A-24F6018E2D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2581A2D-659F-1499-DCB8-888F7B6B4904}"/>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42777F64-3610-7EEE-266B-4914448E3039}"/>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9ACC6441-C6C3-F249-021B-EBB3C6EB5087}"/>
              </a:ext>
            </a:extLst>
          </p:cNvPr>
          <p:cNvSpPr txBox="1"/>
          <p:nvPr/>
        </p:nvSpPr>
        <p:spPr>
          <a:xfrm>
            <a:off x="2273967" y="4990000"/>
            <a:ext cx="15051505" cy="3548279"/>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Preparazione dei formatori - Oltre l'aula: favorire l'applicazione delle competenze trasversali e l'apprendimento permanente</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Sviluppare una mentalità orientata alla crescita per l'apprendimento permanente: strumenti e approcci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Comprendere la trasversalità delle competenze trasversali e la loro evoluzione futura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44463C9-1A61-84CA-D038-A07667AAC0D9}"/>
              </a:ext>
            </a:extLst>
          </p:cNvPr>
          <p:cNvSpPr txBox="1"/>
          <p:nvPr/>
        </p:nvSpPr>
        <p:spPr>
          <a:xfrm>
            <a:off x="2133600" y="4000500"/>
            <a:ext cx="14401800" cy="938719"/>
          </a:xfrm>
          <a:prstGeom prst="rect">
            <a:avLst/>
          </a:prstGeom>
          <a:noFill/>
        </p:spPr>
        <p:txBody>
          <a:bodyPr wrap="square">
            <a:spAutoFit/>
          </a:bodyPr>
          <a:lstStyle/>
          <a:p>
            <a:pPr lvl="0"/>
            <a:r>
              <a:rPr lang="en-GB" sz="5500" b="1" noProof="0" dirty="0"/>
              <a:t>Argomenti della lezione 4</a:t>
            </a:r>
          </a:p>
        </p:txBody>
      </p:sp>
    </p:spTree>
    <p:extLst>
      <p:ext uri="{BB962C8B-B14F-4D97-AF65-F5344CB8AC3E}">
        <p14:creationId xmlns:p14="http://schemas.microsoft.com/office/powerpoint/2010/main" val="2855941712"/>
      </p:ext>
    </p:extLst>
  </p:cSld>
  <p:clrMapOvr>
    <a:masterClrMapping/>
  </p:clrMapOvr>
</p:sld>
</file>

<file path=ppt/slides/slide3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g34519fc2d75_0_96"/>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lvl="0">
              <a:buSzPts val="5000"/>
            </a:pPr>
            <a:r>
              <a:rPr lang="en-US" sz="5000" b="1" dirty="0">
                <a:solidFill>
                  <a:schemeClr val="dk1"/>
                </a:solidFill>
                <a:latin typeface="Calibri"/>
                <a:ea typeface="Calibri"/>
                <a:cs typeface="Calibri"/>
              </a:rPr>
              <a:t>Abilitazione all'applicazione delle competenze trasversali e all'apprendimento permanente</a:t>
            </a:r>
          </a:p>
        </p:txBody>
      </p:sp>
      <p:sp>
        <p:nvSpPr>
          <p:cNvPr id="423" name="Google Shape;423;g34519fc2d75_0_9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35</a:t>
            </a:fld>
            <a:endParaRPr/>
          </a:p>
        </p:txBody>
      </p:sp>
      <p:sp>
        <p:nvSpPr>
          <p:cNvPr id="5" name="TextBox 4">
            <a:extLst>
              <a:ext uri="{FF2B5EF4-FFF2-40B4-BE49-F238E27FC236}">
                <a16:creationId xmlns:a16="http://schemas.microsoft.com/office/drawing/2014/main" id="{89AEEA97-905D-E8CA-A3BE-686F9B8C47CA}"/>
              </a:ext>
            </a:extLst>
          </p:cNvPr>
          <p:cNvSpPr txBox="1"/>
          <p:nvPr/>
        </p:nvSpPr>
        <p:spPr>
          <a:xfrm>
            <a:off x="844699" y="3541111"/>
            <a:ext cx="12594853" cy="5201424"/>
          </a:xfrm>
          <a:prstGeom prst="rect">
            <a:avLst/>
          </a:prstGeom>
          <a:noFill/>
        </p:spPr>
        <p:txBody>
          <a:bodyPr wrap="square">
            <a:spAutoFit/>
          </a:bodyPr>
          <a:lstStyle/>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Ruolo del formatore</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I facilitatori guidano gli studenti nel trasferimento delle competenze trasversali (comunicazione, adattabilità, collaborazione) nei contesti professionali quotidiani.</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Strategie chiave</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Collegare l'apprendimento alla pratica: </a:t>
            </a:r>
            <a:r>
              <a:rPr lang="en-US" sz="2300" dirty="0">
                <a:latin typeface="Calibri" panose="020F0502020204030204" pitchFamily="34" charset="0"/>
                <a:ea typeface="Calibri" panose="020F0502020204030204" pitchFamily="34" charset="0"/>
                <a:cs typeface="Calibri" panose="020F0502020204030204" pitchFamily="34" charset="0"/>
              </a:rPr>
              <a:t>progettare attività reali (ad esempio, giochi di ruolo, "cacce al tesoro delle competenze trasversali") che colleghino la formazione al lavoro creativo.</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Misurare l'impatto: </a:t>
            </a:r>
            <a:r>
              <a:rPr lang="en-US" sz="2300" dirty="0">
                <a:latin typeface="Calibri" panose="020F0502020204030204" pitchFamily="34" charset="0"/>
                <a:ea typeface="Calibri" panose="020F0502020204030204" pitchFamily="34" charset="0"/>
                <a:cs typeface="Calibri" panose="020F0502020204030204" pitchFamily="34" charset="0"/>
              </a:rPr>
              <a:t>utilizzare scenari prima e dopo, feedback dei colleghi o "badge dei superpoteri" per monitorare i progressi e la riflessione.</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Mantenere lo slancio: </a:t>
            </a:r>
            <a:r>
              <a:rPr lang="en-US" sz="2300" dirty="0">
                <a:latin typeface="Calibri" panose="020F0502020204030204" pitchFamily="34" charset="0"/>
                <a:ea typeface="Calibri" panose="020F0502020204030204" pitchFamily="34" charset="0"/>
                <a:cs typeface="Calibri" panose="020F0502020204030204" pitchFamily="34" charset="0"/>
              </a:rPr>
              <a:t>incoraggiare abitudini di riflessione quotidiana, brevi scambi video tra colleghi e routine creative di micro-apprendimento.</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Risultato</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Promuove la consapevolezza di sé continua, l'apprendimento tra pari e la crescita professionale a lungo termine.</a:t>
            </a:r>
          </a:p>
        </p:txBody>
      </p:sp>
    </p:spTree>
  </p:cSld>
  <p:clrMapOvr>
    <a:masterClrMapping/>
  </p:clrMapOvr>
</p:sld>
</file>

<file path=ppt/slides/slide3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27A53230-ABC2-D2E7-B9F0-B2A2EEED4CC0}"/>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7776FBBB-BEF1-5E70-9E6F-C2E0FF00BC3A}"/>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259F15E2-3B1F-620D-492B-FC0966C7EE6B}"/>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4000CE53-E892-3777-587C-52FA36F54CEA}"/>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dirty="0">
                <a:solidFill>
                  <a:schemeClr val="dk1"/>
                </a:solidFill>
                <a:latin typeface="Calibri"/>
                <a:ea typeface="Calibri"/>
                <a:cs typeface="Calibri"/>
                <a:sym typeface="Calibri"/>
              </a:rPr>
              <a:t>Sviluppare una mentalità orientata alla crescita</a:t>
            </a:r>
            <a:endParaRPr sz="5000" b="1" i="0" u="none" strike="noStrike" cap="none" dirty="0">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07CD92ED-5C13-30B5-7223-A6F4DC0E84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36</a:t>
            </a:fld>
            <a:endParaRPr/>
          </a:p>
        </p:txBody>
      </p:sp>
      <p:graphicFrame>
        <p:nvGraphicFramePr>
          <p:cNvPr id="3" name="Πίνακας 2">
            <a:extLst>
              <a:ext uri="{FF2B5EF4-FFF2-40B4-BE49-F238E27FC236}">
                <a16:creationId xmlns:a16="http://schemas.microsoft.com/office/drawing/2014/main" id="{DA9B2610-6F69-4177-476E-C364EFAE690E}"/>
              </a:ext>
            </a:extLst>
          </p:cNvPr>
          <p:cNvGraphicFramePr>
            <a:graphicFrameLocks noGrp="1"/>
          </p:cNvGraphicFramePr>
          <p:nvPr/>
        </p:nvGraphicFramePr>
        <p:xfrm>
          <a:off x="2505699" y="3419930"/>
          <a:ext cx="11189036" cy="6662086"/>
        </p:xfrm>
        <a:graphic>
          <a:graphicData uri="http://schemas.openxmlformats.org/drawingml/2006/table">
            <a:tbl>
              <a:tblPr/>
              <a:tblGrid>
                <a:gridCol w="1873238">
                  <a:extLst>
                    <a:ext uri="{9D8B030D-6E8A-4147-A177-3AD203B41FA5}">
                      <a16:colId xmlns:a16="http://schemas.microsoft.com/office/drawing/2014/main" val="805740291"/>
                    </a:ext>
                  </a:extLst>
                </a:gridCol>
                <a:gridCol w="4409228">
                  <a:extLst>
                    <a:ext uri="{9D8B030D-6E8A-4147-A177-3AD203B41FA5}">
                      <a16:colId xmlns:a16="http://schemas.microsoft.com/office/drawing/2014/main" val="2239976034"/>
                    </a:ext>
                  </a:extLst>
                </a:gridCol>
                <a:gridCol w="4906570">
                  <a:extLst>
                    <a:ext uri="{9D8B030D-6E8A-4147-A177-3AD203B41FA5}">
                      <a16:colId xmlns:a16="http://schemas.microsoft.com/office/drawing/2014/main" val="218837027"/>
                    </a:ext>
                  </a:extLst>
                </a:gridCol>
              </a:tblGrid>
              <a:tr h="790563">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Aspetto </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gn="just">
                        <a:lnSpc>
                          <a:spcPct val="115000"/>
                        </a:lnSpc>
                        <a:spcBef>
                          <a:spcPts val="600"/>
                        </a:spcBef>
                        <a:spcAft>
                          <a:spcPts val="600"/>
                        </a:spcAft>
                        <a:buNone/>
                      </a:pPr>
                      <a:r>
                        <a:rPr lang="en-GB" sz="2200" b="1">
                          <a:solidFill>
                            <a:srgbClr val="F3F3F3"/>
                          </a:solidFill>
                          <a:effectLst/>
                          <a:latin typeface="Calibri" panose="020F0502020204030204" pitchFamily="34" charset="0"/>
                          <a:ea typeface="Calibri" panose="020F0502020204030204" pitchFamily="34" charset="0"/>
                          <a:cs typeface="Calibri" panose="020F0502020204030204" pitchFamily="34" charset="0"/>
                        </a:rPr>
                        <a:t>Mentalità orientata alla crescita</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tc>
                  <a:txBody>
                    <a:bodyPr/>
                    <a:lstStyle/>
                    <a:p>
                      <a:pPr algn="just">
                        <a:lnSpc>
                          <a:spcPct val="115000"/>
                        </a:lnSpc>
                        <a:spcBef>
                          <a:spcPts val="600"/>
                        </a:spcBef>
                        <a:spcAft>
                          <a:spcPts val="600"/>
                        </a:spcAft>
                        <a:buNone/>
                      </a:pPr>
                      <a:r>
                        <a:rPr lang="en-GB" sz="2200" b="1">
                          <a:solidFill>
                            <a:srgbClr val="F3F3F3"/>
                          </a:solidFill>
                          <a:effectLst/>
                          <a:latin typeface="Calibri" panose="020F0502020204030204" pitchFamily="34" charset="0"/>
                          <a:ea typeface="Calibri" panose="020F0502020204030204" pitchFamily="34" charset="0"/>
                          <a:cs typeface="Calibri" panose="020F0502020204030204" pitchFamily="34" charset="0"/>
                        </a:rPr>
                        <a:t> Mentalità fissa</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extLst>
                  <a:ext uri="{0D108BD9-81ED-4DB2-BD59-A6C34878D82A}">
                    <a16:rowId xmlns:a16="http://schemas.microsoft.com/office/drawing/2014/main" val="309147210"/>
                  </a:ext>
                </a:extLst>
              </a:tr>
              <a:tr h="2318788">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Sfida</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Considera le battute d'arresto come trampolini di lancio</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Adatta le strategie</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Mantiene la perseveranza</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Evita i compiti difficili</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Si arrende rapidamente</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Vede le difficoltà come un limite</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8409516"/>
                  </a:ext>
                </a:extLst>
              </a:tr>
              <a:tr h="1233947">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Feedback</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Cerca il feedback come strumento di miglioramento, lo applica per affinare le proprie competenze.</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Si sente attaccato personalmente dalle critiche, respinge o evita il feedback.</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1317105"/>
                  </a:ext>
                </a:extLst>
              </a:tr>
              <a:tr h="2318788">
                <a:tc>
                  <a:txBody>
                    <a:bodyPr/>
                    <a:lstStyle/>
                    <a:p>
                      <a:pPr algn="just">
                        <a:lnSpc>
                          <a:spcPct val="115000"/>
                        </a:lnSpc>
                        <a:spcBef>
                          <a:spcPts val="600"/>
                        </a:spcBef>
                        <a:spcAft>
                          <a:spcPts val="600"/>
                        </a:spcAft>
                        <a:buNone/>
                      </a:pPr>
                      <a:r>
                        <a:rPr lang="en-GB" sz="2200" b="1">
                          <a:solidFill>
                            <a:srgbClr val="FFFFFF"/>
                          </a:solidFill>
                          <a:effectLst/>
                          <a:latin typeface="Calibri" panose="020F0502020204030204" pitchFamily="34" charset="0"/>
                          <a:ea typeface="Calibri" panose="020F0502020204030204" pitchFamily="34" charset="0"/>
                          <a:cs typeface="Calibri" panose="020F0502020204030204" pitchFamily="34" charset="0"/>
                        </a:rPr>
                        <a:t>Successo</a:t>
                      </a:r>
                      <a: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t> </a:t>
                      </a:r>
                      <a:b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br>
                      <a:r>
                        <a:rPr lang="en-GB" sz="2200">
                          <a:solidFill>
                            <a:srgbClr val="FFFFFF"/>
                          </a:solidFill>
                          <a:effectLst/>
                          <a:latin typeface="Calibri" panose="020F0502020204030204" pitchFamily="34" charset="0"/>
                          <a:ea typeface="Calibri" panose="020F0502020204030204" pitchFamily="34" charset="0"/>
                          <a:cs typeface="Calibri" panose="020F0502020204030204" pitchFamily="34" charset="0"/>
                        </a:rPr>
                        <a:t>(degli altri) </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Vede i risultati degli altri come fonte di ispirazione</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Li studia per imparare,</a:t>
                      </a:r>
                      <a:endParaRPr lang="el-GR" sz="220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a:effectLst/>
                          <a:latin typeface="Calibri" panose="020F0502020204030204" pitchFamily="34" charset="0"/>
                          <a:ea typeface="Calibri" panose="020F0502020204030204" pitchFamily="34" charset="0"/>
                          <a:cs typeface="Calibri" panose="020F0502020204030204" pitchFamily="34" charset="0"/>
                        </a:rPr>
                        <a:t>Celebra i colleghi.</a:t>
                      </a:r>
                      <a:endParaRPr lang="el-GR"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dirty="0">
                          <a:effectLst/>
                          <a:latin typeface="Calibri" panose="020F0502020204030204" pitchFamily="34" charset="0"/>
                          <a:ea typeface="Calibri" panose="020F0502020204030204" pitchFamily="34" charset="0"/>
                          <a:cs typeface="Calibri" panose="020F0502020204030204" pitchFamily="34" charset="0"/>
                        </a:rPr>
                        <a:t>Prova invidia o si sente minacciato dal successo degli altri</a:t>
                      </a:r>
                      <a:endParaRPr lang="el-GR" sz="22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spcAft>
                          <a:spcPts val="600"/>
                        </a:spcAft>
                        <a:buNone/>
                      </a:pPr>
                      <a:r>
                        <a:rPr lang="en-GB" sz="2200" dirty="0">
                          <a:effectLst/>
                          <a:latin typeface="Calibri" panose="020F0502020204030204" pitchFamily="34" charset="0"/>
                          <a:ea typeface="Calibri" panose="020F0502020204030204" pitchFamily="34" charset="0"/>
                          <a:cs typeface="Calibri" panose="020F0502020204030204" pitchFamily="34" charset="0"/>
                        </a:rPr>
                        <a:t>Evita situazioni di confronto.</a:t>
                      </a:r>
                      <a:endParaRPr lang="el-GR"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9858515"/>
                  </a:ext>
                </a:extLst>
              </a:tr>
            </a:tbl>
          </a:graphicData>
        </a:graphic>
      </p:graphicFrame>
    </p:spTree>
    <p:extLst>
      <p:ext uri="{BB962C8B-B14F-4D97-AF65-F5344CB8AC3E}">
        <p14:creationId xmlns:p14="http://schemas.microsoft.com/office/powerpoint/2010/main" val="3001790637"/>
      </p:ext>
    </p:extLst>
  </p:cSld>
  <p:clrMapOvr>
    <a:masterClrMapping/>
  </p:clrMapOvr>
</p:sld>
</file>

<file path=ppt/slides/slide3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1D49F865-3AFA-0888-AA95-40097AAB780C}"/>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32B8320A-75D9-1F2C-5290-26C2C7D94950}"/>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9F176A8D-2E36-6C38-F1C9-790AC01AC56C}"/>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1" name="Google Shape;421;g34519fc2d75_0_96">
            <a:extLst>
              <a:ext uri="{FF2B5EF4-FFF2-40B4-BE49-F238E27FC236}">
                <a16:creationId xmlns:a16="http://schemas.microsoft.com/office/drawing/2014/main" id="{5DDA0192-A062-A3B2-7BB6-F862C1158FEC}"/>
              </a:ext>
            </a:extLst>
          </p:cNvPr>
          <p:cNvSpPr txBox="1"/>
          <p:nvPr/>
        </p:nvSpPr>
        <p:spPr>
          <a:xfrm>
            <a:off x="1087126" y="3364505"/>
            <a:ext cx="9730500" cy="77424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300"/>
              <a:buFont typeface="Arial"/>
              <a:buNone/>
            </a:pPr>
            <a:r>
              <a:rPr lang="en-GB" sz="2300" b="1" i="0" u="none" strike="noStrike" cap="none" dirty="0">
                <a:solidFill>
                  <a:schemeClr val="dk1"/>
                </a:solidFill>
                <a:latin typeface="Calibri"/>
                <a:ea typeface="Calibri"/>
                <a:cs typeface="Calibri"/>
                <a:sym typeface="Calibri"/>
              </a:rPr>
              <a:t>La trasferibilità e il valore duraturo delle competenze trasversali</a:t>
            </a:r>
            <a:endParaRPr sz="2300" b="1"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Definizione dell'OCSE: </a:t>
            </a:r>
            <a:r>
              <a:rPr lang="en-GB" sz="2300" b="0" i="0" u="none" strike="noStrike" cap="none" dirty="0">
                <a:solidFill>
                  <a:schemeClr val="dk1"/>
                </a:solidFill>
                <a:latin typeface="Calibri"/>
                <a:ea typeface="Calibri"/>
                <a:cs typeface="Calibri"/>
                <a:sym typeface="Calibri"/>
              </a:rPr>
              <a:t>capacità di utilizzare in modo responsabile conoscenze, attitudini e valori per raggiungere obiettivi, consentendo agli individui di soddisfare esigenze complesse in qualsiasi contesto.</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Il futuro del lavoro: </a:t>
            </a:r>
            <a:r>
              <a:rPr lang="en-GB" sz="2300" b="0" i="0" u="none" strike="noStrike" cap="none" dirty="0">
                <a:solidFill>
                  <a:schemeClr val="dk1"/>
                </a:solidFill>
                <a:latin typeface="Calibri"/>
                <a:ea typeface="Calibri"/>
                <a:cs typeface="Calibri"/>
                <a:sym typeface="Calibri"/>
              </a:rPr>
              <a:t>sono qualità che l'intelligenza artificiale e le macchine non possono facilmente replicare (intelligenza emotiva, giudizio critico) e sono fondamentali per l'apprendimento permanente e per affrontare l'ambiguità.</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Competenza globale: </a:t>
            </a:r>
            <a:r>
              <a:rPr lang="en-GB" sz="2300" b="0" i="0" u="none" strike="noStrike" cap="none" dirty="0">
                <a:solidFill>
                  <a:schemeClr val="dk1"/>
                </a:solidFill>
                <a:latin typeface="Calibri"/>
                <a:ea typeface="Calibri"/>
                <a:cs typeface="Calibri"/>
                <a:sym typeface="Calibri"/>
              </a:rPr>
              <a:t>promuovere una comunicazione e una collaborazione rispettose tra culture e contesti professionali diversi.</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"Competenze di fusione": </a:t>
            </a:r>
            <a:r>
              <a:rPr lang="en-GB" sz="2300" b="0" i="0" u="none" strike="noStrike" cap="none" dirty="0">
                <a:solidFill>
                  <a:schemeClr val="dk1"/>
                </a:solidFill>
                <a:latin typeface="Calibri"/>
                <a:ea typeface="Calibri"/>
                <a:cs typeface="Calibri"/>
                <a:sym typeface="Calibri"/>
              </a:rPr>
              <a:t>combinare capacità emotive, cognitive e pratiche per preparare gli individui alle opportunità future.</a:t>
            </a:r>
            <a:endParaRPr sz="23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300"/>
              <a:buFont typeface="Arial"/>
              <a:buNone/>
            </a:pPr>
            <a:endParaRPr sz="23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300"/>
              <a:buFont typeface="Arial"/>
              <a:buNone/>
            </a:pPr>
            <a:endParaRPr sz="2300" b="0" i="0" u="none" strike="noStrike" cap="none" dirty="0">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DB815088-AA50-F0C1-7DA8-900DE5086138}"/>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Trasversalità e valore duraturo delle competenze trasversali</a:t>
            </a:r>
            <a:endParaRPr sz="5000" b="1" i="0" u="none" strike="noStrike" cap="none">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CC787F8D-3F36-174E-3BF2-4F78506789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37</a:t>
            </a:fld>
            <a:endParaRPr/>
          </a:p>
        </p:txBody>
      </p:sp>
      <p:pic>
        <p:nvPicPr>
          <p:cNvPr id="424" name="Google Shape;424;g34519fc2d75_0_96">
            <a:extLst>
              <a:ext uri="{FF2B5EF4-FFF2-40B4-BE49-F238E27FC236}">
                <a16:creationId xmlns:a16="http://schemas.microsoft.com/office/drawing/2014/main" id="{EB0DFC29-AFE5-67A7-6FE3-B92360F05AF2}"/>
              </a:ext>
            </a:extLst>
          </p:cNvPr>
          <p:cNvPicPr preferRelativeResize="0"/>
          <p:nvPr/>
        </p:nvPicPr>
        <p:blipFill rotWithShape="1">
          <a:blip r:embed="rId5">
            <a:alphaModFix/>
          </a:blip>
          <a:srcRect/>
          <a:stretch/>
        </p:blipFill>
        <p:spPr>
          <a:xfrm>
            <a:off x="11030900" y="3364505"/>
            <a:ext cx="7162150" cy="5942695"/>
          </a:xfrm>
          <a:prstGeom prst="rect">
            <a:avLst/>
          </a:prstGeom>
          <a:noFill/>
          <a:ln>
            <a:noFill/>
          </a:ln>
        </p:spPr>
      </p:pic>
    </p:spTree>
    <p:extLst>
      <p:ext uri="{BB962C8B-B14F-4D97-AF65-F5344CB8AC3E}">
        <p14:creationId xmlns:p14="http://schemas.microsoft.com/office/powerpoint/2010/main" val="7439948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g34519fc2d75_0_104"/>
          <p:cNvSpPr/>
          <p:nvPr/>
        </p:nvSpPr>
        <p:spPr>
          <a:xfrm rot="10800000" flipH="1">
            <a:off x="-1033803" y="-65291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1" name="Google Shape;431;g34519fc2d75_0_104"/>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2" name="Google Shape;432;g34519fc2d75_0_104"/>
          <p:cNvSpPr txBox="1"/>
          <p:nvPr/>
        </p:nvSpPr>
        <p:spPr>
          <a:xfrm>
            <a:off x="1110500" y="4202825"/>
            <a:ext cx="10805400" cy="4787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Le 10 competenze trasversali del futuro (World Economic Forum):</a:t>
            </a:r>
            <a:endParaRPr sz="3000" b="1"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Pensiero analitico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Resilienza, flessibilità e agilità</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Leadership e influenza sociale</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Pensiero creativo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Motivazione e consapevolezza di sé</a:t>
            </a:r>
            <a:endParaRPr sz="3000" b="0" i="0" u="none" strike="noStrike" cap="none">
              <a:solidFill>
                <a:schemeClr val="dk1"/>
              </a:solidFill>
              <a:latin typeface="Calibri"/>
              <a:ea typeface="Calibri"/>
              <a:cs typeface="Calibri"/>
              <a:sym typeface="Calibri"/>
            </a:endParaRPr>
          </a:p>
        </p:txBody>
      </p:sp>
      <p:sp>
        <p:nvSpPr>
          <p:cNvPr id="433" name="Google Shape;433;g34519fc2d75_0_104"/>
          <p:cNvSpPr txBox="1"/>
          <p:nvPr/>
        </p:nvSpPr>
        <p:spPr>
          <a:xfrm>
            <a:off x="2713650" y="2822325"/>
            <a:ext cx="128607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Trasversalità e valore duraturo delle competenze trasversali</a:t>
            </a:r>
            <a:endParaRPr/>
          </a:p>
        </p:txBody>
      </p:sp>
      <p:sp>
        <p:nvSpPr>
          <p:cNvPr id="434" name="Google Shape;434;g34519fc2d75_0_104"/>
          <p:cNvSpPr txBox="1"/>
          <p:nvPr/>
        </p:nvSpPr>
        <p:spPr>
          <a:xfrm>
            <a:off x="9074250" y="4202825"/>
            <a:ext cx="8023500" cy="4787100"/>
          </a:xfrm>
          <a:prstGeom prst="rect">
            <a:avLst/>
          </a:prstGeom>
          <a:noFill/>
          <a:ln>
            <a:noFill/>
          </a:ln>
        </p:spPr>
        <p:txBody>
          <a:bodyPr spcFirstLastPara="1" wrap="square" lIns="91425" tIns="45700" rIns="91425" bIns="45700" anchor="t" anchorCtr="0">
            <a:spAutoFit/>
          </a:bodyPr>
          <a:lstStyle/>
          <a:p>
            <a:pPr marL="457200" marR="0" lvl="0" indent="0" algn="just" rtl="0">
              <a:lnSpc>
                <a:spcPct val="150000"/>
              </a:lnSpc>
              <a:spcBef>
                <a:spcPts val="1200"/>
              </a:spcBef>
              <a:spcAft>
                <a:spcPts val="0"/>
              </a:spcAft>
              <a:buClr>
                <a:srgbClr val="000000"/>
              </a:buClr>
              <a:buSzPts val="3000"/>
              <a:buFont typeface="Arial"/>
              <a:buNone/>
            </a:pP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Competenza tecnologica</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Empatia e ascolto attivo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Curiosità e apprendimento permanente</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Gestione dei talenti</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Orientamento al servizio e attenzione al cliente</a:t>
            </a:r>
            <a:endParaRPr sz="3000" b="0" i="0" u="none" strike="noStrike" cap="none">
              <a:solidFill>
                <a:schemeClr val="dk1"/>
              </a:solidFill>
              <a:latin typeface="Calibri"/>
              <a:ea typeface="Calibri"/>
              <a:cs typeface="Calibri"/>
              <a:sym typeface="Calibri"/>
            </a:endParaRPr>
          </a:p>
        </p:txBody>
      </p:sp>
      <p:sp>
        <p:nvSpPr>
          <p:cNvPr id="435" name="Google Shape;435;g34519fc2d75_0_104"/>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38</a:t>
            </a:fld>
            <a:endParaRPr/>
          </a:p>
        </p:txBody>
      </p:sp>
    </p:spTree>
  </p:cSld>
  <p:clrMapOvr>
    <a:masterClrMapping/>
  </p:clrMapOvr>
</p:sld>
</file>

<file path=ppt/slides/slide39.xml><?xml version="1.0" encoding="utf-8"?>
<p:sld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1" name="Google Shape;441;g34519fc2d75_0_11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2" name="Google Shape;442;g34519fc2d75_0_11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3" name="Google Shape;443;g34519fc2d75_0_112"/>
          <p:cNvSpPr txBox="1"/>
          <p:nvPr/>
        </p:nvSpPr>
        <p:spPr>
          <a:xfrm>
            <a:off x="952325" y="4829463"/>
            <a:ext cx="15163800" cy="4256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a:solidFill>
                  <a:schemeClr val="dk1"/>
                </a:solidFill>
                <a:latin typeface="Calibri"/>
                <a:ea typeface="Calibri"/>
                <a:cs typeface="Calibri"/>
                <a:sym typeface="Calibri"/>
              </a:rPr>
              <a:t>Soft Skills in azione - 5 Applicazione in ruoli diversi:</a:t>
            </a:r>
            <a:endParaRPr sz="3500" b="1" i="0" u="none" strike="noStrike" cap="none">
              <a:solidFill>
                <a:schemeClr val="dk1"/>
              </a:solidFill>
              <a:latin typeface="Calibri"/>
              <a:ea typeface="Calibri"/>
              <a:cs typeface="Calibri"/>
              <a:sym typeface="Calibri"/>
            </a:endParaRPr>
          </a:p>
          <a:p>
            <a:pPr marL="622300" marR="0" lvl="0" indent="-590550" algn="just" rtl="0">
              <a:lnSpc>
                <a:spcPct val="115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9"/>
                  </a:ext>
                </a:extLst>
              </a:rPr>
              <a:t>nell'adozione di pratiche sostenibili</a:t>
            </a:r>
            <a:endParaRPr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0"/>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1"/>
                  </a:ext>
                </a:extLst>
              </a:rPr>
              <a:t>nella gestione dell'evoluzione tecnologica</a:t>
            </a:r>
            <a:endParaRPr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2"/>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3"/>
                  </a:ext>
                </a:extLst>
              </a:rPr>
              <a:t>per una mentalità imprenditoriale</a:t>
            </a:r>
            <a:endParaRPr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4"/>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5"/>
                  </a:ext>
                </a:extLst>
              </a:rPr>
              <a:t>nel lavoro intersettoriale</a:t>
            </a:r>
            <a:endParaRPr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6"/>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b="0" i="0" u="none" strike="noStrike" cap="none">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7"/>
                  </a:ext>
                </a:extLst>
              </a:rPr>
              <a:t>per lo sviluppo e la mobilità professionale</a:t>
            </a:r>
            <a:endParaRPr sz="3000" b="0" i="0" u="none" strike="noStrike" cap="none">
              <a:solidFill>
                <a:schemeClr val="dk1"/>
              </a:solidFill>
              <a:latin typeface="Calibri"/>
              <a:ea typeface="Calibri"/>
              <a:cs typeface="Calibri"/>
              <a:sym typeface="Calibri"/>
            </a:endParaRPr>
          </a:p>
        </p:txBody>
      </p:sp>
      <p:sp>
        <p:nvSpPr>
          <p:cNvPr id="444" name="Google Shape;444;g34519fc2d75_0_112"/>
          <p:cNvSpPr txBox="1"/>
          <p:nvPr/>
        </p:nvSpPr>
        <p:spPr>
          <a:xfrm>
            <a:off x="952325" y="3339300"/>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Trasversalità e valore duraturo delle competenze trasversali</a:t>
            </a:r>
            <a:endParaRPr/>
          </a:p>
        </p:txBody>
      </p:sp>
      <p:sp>
        <p:nvSpPr>
          <p:cNvPr id="445" name="Google Shape;445;g34519fc2d75_0_1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39</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Competenze nella gestione delle risorse umane</a:t>
            </a:r>
            <a:endParaRPr sz="5000" b="0" i="0" u="none" strike="noStrike" cap="none">
              <a:solidFill>
                <a:schemeClr val="dk1"/>
              </a:solidFill>
              <a:latin typeface="Calibri"/>
              <a:ea typeface="Calibri"/>
              <a:cs typeface="Calibri"/>
              <a:sym typeface="Calibri"/>
            </a:endParaRPr>
          </a:p>
        </p:txBody>
      </p:sp>
      <p:sp>
        <p:nvSpPr>
          <p:cNvPr id="145" name="Google Shape;145;g34519fc2d75_0_0"/>
          <p:cNvSpPr txBox="1"/>
          <p:nvPr/>
        </p:nvSpPr>
        <p:spPr>
          <a:xfrm>
            <a:off x="1176765" y="2176430"/>
            <a:ext cx="16306800" cy="7596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Definizioni chiave: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Comunicazione</a:t>
            </a:r>
            <a:r>
              <a:rPr lang="en-GB" sz="2500" b="0" i="0" u="none" strike="noStrike" cap="none">
                <a:solidFill>
                  <a:schemeClr val="dk1"/>
                </a:solidFill>
                <a:latin typeface="Calibri"/>
                <a:ea typeface="Calibri"/>
                <a:cs typeface="Calibri"/>
                <a:sym typeface="Calibri"/>
              </a:rPr>
              <a:t>: la capacità di esprimere chiaramente le proprie idee, ascoltare attivamente e garantire che le informazioni circolino agevolmente all'interno del team. È fondamentale per chiarire eventuali malintesi e mantenere la coesione del team.</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Leadership</a:t>
            </a:r>
            <a:r>
              <a:rPr lang="en-GB" sz="2500" b="0" i="0" u="none" strike="noStrike" cap="none">
                <a:solidFill>
                  <a:schemeClr val="dk1"/>
                </a:solidFill>
                <a:latin typeface="Calibri"/>
                <a:ea typeface="Calibri"/>
                <a:cs typeface="Calibri"/>
                <a:sym typeface="Calibri"/>
              </a:rPr>
              <a:t>: la capacità di ispirare, guidare e prendere decisioni bilanciando la visione artistica e il benessere del team. Svolge un ruolo chiave nella risoluzione dei conflitti e nel ricentrare i team durante le sfide.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Adattabilità</a:t>
            </a:r>
            <a:r>
              <a:rPr lang="en-GB" sz="2500" b="0" i="0" u="none" strike="noStrike" cap="none">
                <a:solidFill>
                  <a:schemeClr val="dk1"/>
                </a:solidFill>
                <a:latin typeface="Calibri"/>
                <a:ea typeface="Calibri"/>
                <a:cs typeface="Calibri"/>
                <a:sym typeface="Calibri"/>
              </a:rPr>
              <a:t>: la capacità di adattarsi rapidamente a cambiamenti di programma, dinamiche di gruppo o direzione creativa. È essenziale per mantenere la continuità e la produttività quando si affrontano interruzioni impreviste.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Intelligenza emotiva</a:t>
            </a:r>
            <a:r>
              <a:rPr lang="en-GB" sz="2500" b="0" i="0" u="none" strike="noStrike" cap="none">
                <a:solidFill>
                  <a:schemeClr val="dk1"/>
                </a:solidFill>
                <a:latin typeface="Calibri"/>
                <a:ea typeface="Calibri"/>
                <a:cs typeface="Calibri"/>
                <a:sym typeface="Calibri"/>
              </a:rPr>
              <a:t>: la consapevolezza e la regolazione delle proprie emozioni, comprendendo e rispondendo con sensibilità agli altri. Supporta la creazione di un ambiente di squadra inclusivo e solidale.</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La resilienza </a:t>
            </a:r>
            <a:r>
              <a:rPr lang="en-GB" sz="2500" b="0" i="0" u="none" strike="noStrike" cap="none">
                <a:solidFill>
                  <a:schemeClr val="dk1"/>
                </a:solidFill>
                <a:latin typeface="Calibri"/>
                <a:ea typeface="Calibri"/>
                <a:cs typeface="Calibri"/>
                <a:sym typeface="Calibri"/>
              </a:rPr>
              <a:t>è ciò che ci aiuta a rimanere con i piedi per terra quando affrontiamo delle battute d'arresto. Come abilità, consiste nel gestire la pressione e ritrovare la concentrazione. Come competenza, riguarda il modo in cui ci presentiamo agli altri: rimanendo saldi, offrendo sostegno e adattandoci insieme alle sfide.</a:t>
            </a:r>
            <a:endParaRPr sz="2500" b="0" i="0" u="none" strike="noStrike" cap="none">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a:t>
            </a:fld>
            <a:endParaRPr/>
          </a:p>
        </p:txBody>
      </p:sp>
    </p:spTree>
  </p:cSld>
  <p:clrMapOvr>
    <a:masterClrMapping/>
  </p:clrMapOvr>
</p:sld>
</file>

<file path=ppt/slides/slide40.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EFD34-3FF2-1BBC-366B-D28867C7682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F7D86FB-CB59-5296-E80A-23820F46804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3D9001B6-C39E-7002-FB41-ED593915F391}"/>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64B03FE0-46CF-ADAC-1008-2A120CA7AFE7}"/>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C2.A3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D252050F-1C7A-90B1-2949-DF574B439791}"/>
              </a:ext>
            </a:extLst>
          </p:cNvPr>
          <p:cNvSpPr txBox="1"/>
          <p:nvPr/>
        </p:nvSpPr>
        <p:spPr>
          <a:xfrm>
            <a:off x="1828800" y="3948619"/>
            <a:ext cx="15866165" cy="841962"/>
          </a:xfrm>
          <a:prstGeom prst="rect">
            <a:avLst/>
          </a:prstGeom>
          <a:noFill/>
        </p:spPr>
        <p:txBody>
          <a:bodyPr wrap="square">
            <a:spAutoFit/>
          </a:bodyPr>
          <a:lstStyle/>
          <a:p>
            <a:pPr marL="80010">
              <a:lnSpc>
                <a:spcPct val="115000"/>
              </a:lnSpc>
              <a:spcBef>
                <a:spcPts val="600"/>
              </a:spcBef>
              <a:spcAft>
                <a:spcPts val="600"/>
              </a:spcAft>
              <a:buClrTx/>
              <a:defRPr/>
            </a:pPr>
            <a:r>
              <a:rPr lang="en-GB" sz="4500" b="1" kern="1200" dirty="0">
                <a:solidFill>
                  <a:srgbClr val="569938"/>
                </a:solidFill>
                <a:latin typeface="Calibri" panose="020F0502020204030204" pitchFamily="34" charset="0"/>
                <a:cs typeface="+mn-cs"/>
              </a:rPr>
              <a:t>Navigare nel proprio percorso di apprendimento con la metafora di "Waze"</a:t>
            </a:r>
          </a:p>
        </p:txBody>
      </p:sp>
    </p:spTree>
    <p:extLst>
      <p:ext uri="{BB962C8B-B14F-4D97-AF65-F5344CB8AC3E}">
        <p14:creationId xmlns:p14="http://schemas.microsoft.com/office/powerpoint/2010/main" val="865322032"/>
      </p:ext>
    </p:extLst>
  </p:cSld>
  <p:clrMapOvr>
    <a:masterClrMapping/>
  </p:clrMapOvr>
</p:sld>
</file>

<file path=ppt/slides/slide41.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Capitolo 2 Riflessioni e punti chiave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Quali sono le 2-3 parole chiave che ricavi da questo capitolo?</a:t>
            </a:r>
          </a:p>
          <a:p>
            <a:pPr marL="722313" indent="-546100">
              <a:spcBef>
                <a:spcPts val="1200"/>
              </a:spcBef>
              <a:spcAft>
                <a:spcPts val="1200"/>
              </a:spcAft>
              <a:buClr>
                <a:srgbClr val="FF0000"/>
              </a:buClr>
              <a:buFont typeface="Calibri" panose="020F0502020204030204" pitchFamily="34" charset="0"/>
              <a:buChar char="?"/>
            </a:pPr>
            <a:r>
              <a:rPr lang="en-GB" sz="3500" b="1" noProof="0" dirty="0"/>
              <a:t>Perché ti sembrano importanti?</a:t>
            </a:r>
          </a:p>
          <a:p>
            <a:pPr marL="722313" indent="-546100">
              <a:spcBef>
                <a:spcPts val="1200"/>
              </a:spcBef>
              <a:spcAft>
                <a:spcPts val="1200"/>
              </a:spcAft>
              <a:buClr>
                <a:srgbClr val="FF0000"/>
              </a:buClr>
              <a:buFont typeface="Calibri" panose="020F0502020204030204" pitchFamily="34" charset="0"/>
              <a:buChar char="?"/>
            </a:pPr>
            <a:r>
              <a:rPr lang="en-GB" sz="3500" b="1" noProof="0" dirty="0"/>
              <a:t>Condividile con il gruppo e ascolta per individuare i punti in comune.</a:t>
            </a:r>
          </a:p>
        </p:txBody>
      </p:sp>
    </p:spTree>
    <p:extLst>
      <p:ext uri="{BB962C8B-B14F-4D97-AF65-F5344CB8AC3E}">
        <p14:creationId xmlns:p14="http://schemas.microsoft.com/office/powerpoint/2010/main" val="21250184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GRAZIE</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Finanziato dall'Unione Europea. Le opinioni e i punti di vista espressi sono tuttavia esclusivamente quelli dell'autore/degli autori e non riflettono necessariamente quelli dell'Unione Europea o dell'Agenzia Esecutiva per l'Istruzione e la Cultura (EACEA). Né l'Unione Europea né l'EACEA possono essere ritenute responsabili per essi.</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Numero del progetto: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42</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65955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Tipi di motivazione</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Motivazione intrinseca</a:t>
            </a:r>
            <a:r>
              <a:rPr lang="en-GB" sz="2500" b="0" i="0" u="none" strike="noStrike" cap="none">
                <a:solidFill>
                  <a:schemeClr val="dk1"/>
                </a:solidFill>
                <a:latin typeface="Calibri"/>
                <a:ea typeface="Calibri"/>
                <a:cs typeface="Calibri"/>
                <a:sym typeface="Calibri"/>
              </a:rPr>
              <a:t>: proviene dall'interno e implica l'impegno in un'attività fine a se stessa, guidata dalla soddisfazione interiore, dalla passione o dall'appagamento personale. Nelle arti dello spettacolo, ciò include:</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Amore per il mestiere e l'espressione creativa: godere della creazione artistica (ad esempio, direttore artistico, scenografo) o dei ruoli di supporto tecnico.</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Crescita personale: migliorare le proprie capacità, mettersi alla prova o provare nuove tecniche.</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Esperienza di flusso: sentirsi completamente immersi ed energizzati durante le prove o le esibizioni.</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Motivazione estrinseca: </a:t>
            </a:r>
            <a:r>
              <a:rPr lang="en-GB" sz="2500" b="0" i="0" u="none" strike="noStrike" cap="none">
                <a:solidFill>
                  <a:schemeClr val="dk1"/>
                </a:solidFill>
                <a:latin typeface="Calibri"/>
                <a:ea typeface="Calibri"/>
                <a:cs typeface="Calibri"/>
                <a:sym typeface="Calibri"/>
              </a:rPr>
              <a:t>proviene dall'esterno e si riferisce a ricompense esterne come denaro, riconoscimento o status.</a:t>
            </a:r>
            <a:endParaRPr sz="2500" b="0" i="0" u="none" strike="noStrike" cap="none">
              <a:solidFill>
                <a:schemeClr val="dk1"/>
              </a:solidFill>
              <a:latin typeface="Calibri"/>
              <a:ea typeface="Calibri"/>
              <a:cs typeface="Calibri"/>
              <a:sym typeface="Calibri"/>
            </a:endParaRPr>
          </a:p>
        </p:txBody>
      </p:sp>
      <p:sp>
        <p:nvSpPr>
          <p:cNvPr id="155" name="Google Shape;155;g34519fc2d75_0_8"/>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Guidare e motivare i team delle arti dello spettacolo</a:t>
            </a:r>
            <a:endParaRPr sz="5000" b="1" i="0" u="none" strike="noStrike" cap="none">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5</a:t>
            </a:fld>
            <a:endParaRPr/>
          </a:p>
        </p:txBody>
      </p:sp>
    </p:spTree>
  </p:cSld>
  <p:clrMapOvr>
    <a:masterClrMapping/>
  </p:clrMapOvr>
</p:sld>
</file>

<file path=ppt/slides/slide6.xml><?xml version="1.0" encoding="utf-8"?>
<p:sld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74550b718a_1_5"/>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g374550b718a_1_5"/>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4" name="Google Shape;164;g374550b718a_1_5"/>
          <p:cNvSpPr txBox="1"/>
          <p:nvPr/>
        </p:nvSpPr>
        <p:spPr>
          <a:xfrm>
            <a:off x="1321650" y="2673419"/>
            <a:ext cx="15163800" cy="69036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endParaRPr sz="25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rPr>
              <a:t>Obiettivo condiviso</a:t>
            </a:r>
            <a:r>
              <a:rPr lang="en-GB" sz="2500" b="0" i="0" u="none" strike="noStrike" cap="none" dirty="0">
                <a:solidFill>
                  <a:schemeClr val="dk1"/>
                </a:solidFill>
                <a:latin typeface="Calibri"/>
                <a:ea typeface="Calibri"/>
                <a:cs typeface="Calibri"/>
                <a:sym typeface="Calibri"/>
              </a:rPr>
              <a:t>: </a:t>
            </a:r>
            <a:r>
              <a:rPr lang="en-GB" sz="2500" dirty="0">
                <a:solidFill>
                  <a:schemeClr val="dk1"/>
                </a:solidFill>
                <a:latin typeface="Calibri"/>
                <a:ea typeface="Calibri"/>
                <a:cs typeface="Calibri"/>
                <a:sym typeface="Calibri"/>
              </a:rPr>
              <a:t>il fondamento di una collaborazione efficace. Comprendere come definire i ruoli, gestire team multidisciplinari e guidare sia progetti a breve termine che iniziative a lungo termine è essenziale per il successo.</a:t>
            </a:r>
            <a:endParaRPr dirty="0"/>
          </a:p>
          <a:p>
            <a:pPr marL="0" marR="0" lvl="0" indent="0" algn="just" rtl="0">
              <a:lnSpc>
                <a:spcPct val="150000"/>
              </a:lnSpc>
              <a:spcBef>
                <a:spcPts val="1200"/>
              </a:spcBef>
              <a:spcAft>
                <a:spcPts val="0"/>
              </a:spcAft>
              <a:buClr>
                <a:srgbClr val="000000"/>
              </a:buClr>
              <a:buSzPts val="2500"/>
              <a:buFont typeface="Arial"/>
              <a:buNone/>
            </a:pPr>
            <a:endParaRPr sz="2500" b="1"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Dinamiche di gruppo</a:t>
            </a:r>
            <a:endParaRPr sz="1400" b="1" i="0" u="none" strike="noStrike" cap="none" dirty="0">
              <a:solidFill>
                <a:srgbClr val="000000"/>
              </a:solidFill>
              <a:latin typeface="Arial"/>
              <a:ea typeface="Arial"/>
              <a:cs typeface="Arial"/>
              <a:sym typeface="Arial"/>
            </a:endParaRPr>
          </a:p>
          <a:p>
            <a:pPr marL="914400" marR="0" lvl="1" indent="-387350" algn="just" rtl="0">
              <a:lnSpc>
                <a:spcPct val="150000"/>
              </a:lnSpc>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Aspetto unico del contesto PA: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Elevata pressione</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Temporalità</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Creatività</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Lavoro emotivo</a:t>
            </a:r>
            <a:endParaRPr sz="2500" b="0" i="0" u="none" strike="noStrike" cap="none" dirty="0">
              <a:solidFill>
                <a:schemeClr val="dk1"/>
              </a:solidFill>
              <a:latin typeface="Calibri"/>
              <a:ea typeface="Calibri"/>
              <a:cs typeface="Calibri"/>
              <a:sym typeface="Calibri"/>
            </a:endParaRPr>
          </a:p>
        </p:txBody>
      </p:sp>
      <p:sp>
        <p:nvSpPr>
          <p:cNvPr id="165" name="Google Shape;165;g374550b718a_1_5"/>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Guidare e motivare i team delle arti performative</a:t>
            </a:r>
            <a:endParaRPr/>
          </a:p>
        </p:txBody>
      </p:sp>
      <p:sp>
        <p:nvSpPr>
          <p:cNvPr id="166" name="Google Shape;166;g374550b718a_1_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a:t>
            </a:fld>
            <a:endParaRPr/>
          </a:p>
        </p:txBody>
      </p:sp>
      <p:sp>
        <p:nvSpPr>
          <p:cNvPr id="167" name="Google Shape;167;g374550b718a_1_5"/>
          <p:cNvSpPr txBox="1"/>
          <p:nvPr/>
        </p:nvSpPr>
        <p:spPr>
          <a:xfrm>
            <a:off x="6881275" y="5433675"/>
            <a:ext cx="4912800" cy="3401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Ruoli</a:t>
            </a:r>
            <a:endParaRPr sz="2500" b="1" i="0" u="none" strike="noStrike" cap="none" dirty="0">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Rischi di una scarsa chiarezza dei ruoli</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Conflitti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Sovrapposizione dei ruoli </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Lacune nella responsabilità</a:t>
            </a:r>
            <a:endParaRPr sz="2500" b="0" i="0" u="none" strike="noStrike" cap="none" dirty="0">
              <a:solidFill>
                <a:schemeClr val="dk1"/>
              </a:solidFill>
              <a:latin typeface="Calibri"/>
              <a:ea typeface="Calibri"/>
              <a:cs typeface="Calibri"/>
              <a:sym typeface="Calibri"/>
            </a:endParaRPr>
          </a:p>
        </p:txBody>
      </p:sp>
      <p:sp>
        <p:nvSpPr>
          <p:cNvPr id="168" name="Google Shape;168;g374550b718a_1_5"/>
          <p:cNvSpPr txBox="1"/>
          <p:nvPr/>
        </p:nvSpPr>
        <p:spPr>
          <a:xfrm>
            <a:off x="12216950" y="5433675"/>
            <a:ext cx="5360100" cy="29400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Diversità </a:t>
            </a:r>
            <a:r>
              <a:rPr lang="en-GB" sz="2500" b="1" i="0" u="none" strike="noStrike" cap="none" dirty="0">
                <a:solidFill>
                  <a:schemeClr val="dk1"/>
                </a:solidFill>
                <a:latin typeface="Calibri"/>
                <a:ea typeface="Calibri"/>
                <a:cs typeface="Calibri"/>
                <a:sym typeface="Calibri"/>
              </a:rPr>
              <a:t>e talento</a:t>
            </a:r>
            <a:endParaRPr sz="2500" b="1" i="0" u="none" strike="noStrike" cap="none" dirty="0">
              <a:solidFill>
                <a:schemeClr val="dk1"/>
              </a:solidFill>
              <a:latin typeface="Calibri"/>
              <a:ea typeface="Calibri"/>
              <a:cs typeface="Calibri"/>
              <a:sym typeface="Calibri"/>
            </a:endParaRPr>
          </a:p>
          <a:p>
            <a:pPr marL="914400" marR="0" lvl="1" indent="-387350" algn="l" rtl="0">
              <a:lnSpc>
                <a:spcPct val="150000"/>
              </a:lnSpc>
              <a:spcBef>
                <a:spcPts val="1200"/>
              </a:spcBef>
              <a:spcAft>
                <a:spcPts val="0"/>
              </a:spcAft>
              <a:buClr>
                <a:schemeClr val="dk1"/>
              </a:buClr>
              <a:buSzPts val="2500"/>
              <a:buFont typeface="Calibri"/>
              <a:buAutoNum type="alphaLcPeriod"/>
            </a:pPr>
            <a:r>
              <a:rPr lang="en-GB" sz="2500" b="0" i="0" u="none" strike="noStrike" cap="none" dirty="0">
                <a:solidFill>
                  <a:schemeClr val="dk1"/>
                </a:solidFill>
                <a:latin typeface="Calibri"/>
                <a:ea typeface="Calibri"/>
                <a:cs typeface="Calibri"/>
                <a:sym typeface="Calibri"/>
              </a:rPr>
              <a:t>Gestione di team multidisciplinari </a:t>
            </a:r>
            <a:endParaRPr sz="2500" b="0" i="0" u="none" strike="noStrike" cap="none" dirty="0">
              <a:solidFill>
                <a:schemeClr val="dk1"/>
              </a:solidFill>
              <a:latin typeface="Calibri"/>
              <a:ea typeface="Calibri"/>
              <a:cs typeface="Calibri"/>
              <a:sym typeface="Calibri"/>
            </a:endParaRPr>
          </a:p>
          <a:p>
            <a:pPr marL="914400" marR="0" lvl="1" indent="-387350" algn="l" rtl="0">
              <a:lnSpc>
                <a:spcPct val="150000"/>
              </a:lnSpc>
              <a:spcBef>
                <a:spcPts val="0"/>
              </a:spcBef>
              <a:spcAft>
                <a:spcPts val="0"/>
              </a:spcAft>
              <a:buClr>
                <a:schemeClr val="dk1"/>
              </a:buClr>
              <a:buSzPts val="2500"/>
              <a:buFont typeface="Calibri"/>
              <a:buAutoNum type="alphaLcPeriod"/>
            </a:pPr>
            <a:r>
              <a:rPr lang="en-GB" sz="2500" b="0" i="0" u="none" strike="noStrike" cap="none" dirty="0">
                <a:solidFill>
                  <a:schemeClr val="dk1"/>
                </a:solidFill>
                <a:latin typeface="Calibri"/>
                <a:ea typeface="Calibri"/>
                <a:cs typeface="Calibri"/>
                <a:sym typeface="Calibri"/>
              </a:rPr>
              <a:t>Collaborazione con partner esterni</a:t>
            </a:r>
            <a:endParaRPr sz="25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34519fc2d75_0_222"/>
          <p:cNvSpPr/>
          <p:nvPr/>
        </p:nvSpPr>
        <p:spPr>
          <a:xfrm rot="10800000" flipH="1">
            <a:off x="-1065053" y="-58517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5" name="Google Shape;175;g34519fc2d75_0_22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76" name="Google Shape;176;g34519fc2d75_0_222" title="Screenshot 2025-08-08 103600.png"/>
          <p:cNvPicPr preferRelativeResize="0"/>
          <p:nvPr/>
        </p:nvPicPr>
        <p:blipFill rotWithShape="1">
          <a:blip r:embed="rId5">
            <a:alphaModFix/>
          </a:blip>
          <a:srcRect/>
          <a:stretch/>
        </p:blipFill>
        <p:spPr>
          <a:xfrm>
            <a:off x="1126138" y="441925"/>
            <a:ext cx="16035724" cy="9549199"/>
          </a:xfrm>
          <a:prstGeom prst="rect">
            <a:avLst/>
          </a:prstGeom>
          <a:noFill/>
          <a:ln>
            <a:noFill/>
          </a:ln>
        </p:spPr>
      </p:pic>
      <p:sp>
        <p:nvSpPr>
          <p:cNvPr id="177" name="Google Shape;177;g34519fc2d75_0_22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7</a:t>
            </a:fld>
            <a:endParaRPr/>
          </a:p>
        </p:txBody>
      </p:sp>
    </p:spTree>
  </p:cSld>
  <p:clrMapOvr>
    <a:masterClrMapping/>
  </p:clrMapOvr>
</p:sld>
</file>

<file path=ppt/slides/slide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Attività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Applicazione del modello RACI nel lavoro di squadra nelle arti performative</a:t>
            </a:r>
          </a:p>
        </p:txBody>
      </p:sp>
      <p:sp>
        <p:nvSpPr>
          <p:cNvPr id="6" name="TextBox 5">
            <a:extLst>
              <a:ext uri="{FF2B5EF4-FFF2-40B4-BE49-F238E27FC236}">
                <a16:creationId xmlns:a16="http://schemas.microsoft.com/office/drawing/2014/main" id="{0AEE467D-8010-7AE0-2EF5-D2A4F9229170}"/>
              </a:ext>
            </a:extLst>
          </p:cNvPr>
          <p:cNvSpPr txBox="1"/>
          <p:nvPr/>
        </p:nvSpPr>
        <p:spPr>
          <a:xfrm>
            <a:off x="4261853" y="5250278"/>
            <a:ext cx="12823370" cy="3046988"/>
          </a:xfrm>
          <a:prstGeom prst="rect">
            <a:avLst/>
          </a:prstGeom>
          <a:noFill/>
        </p:spPr>
        <p:txBody>
          <a:bodyPr wrap="square">
            <a:spAutoFit/>
          </a:bodyPr>
          <a:lstStyle/>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Quali sono state le scoperte o le difficoltà incontrate nel tentativo di definire R, A, C e I per ciascun ruolo?</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Ci sono state sorprese riguardo a chi avete contrassegnato come "Accountable" (A) o "Responsible" (R)?</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Ritenete che questa divisione dei ruoli utilizzando il modello RACI sia realistica nella vostra pratica quotidiana delle arti performative? Perché sì o perché no?</a:t>
            </a:r>
          </a:p>
        </p:txBody>
      </p:sp>
    </p:spTree>
    <p:extLst>
      <p:ext uri="{BB962C8B-B14F-4D97-AF65-F5344CB8AC3E}">
        <p14:creationId xmlns:p14="http://schemas.microsoft.com/office/powerpoint/2010/main" val="614232164"/>
      </p:ext>
    </p:extLst>
  </p:cSld>
  <p:clrMapOvr>
    <a:masterClrMapping/>
  </p:clrMapOvr>
</p:sld>
</file>

<file path=ppt/slides/slide9.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4519fc2d75_0_16"/>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4" name="Google Shape;184;g34519fc2d75_0_1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5" name="Google Shape;185;g34519fc2d75_0_16"/>
          <p:cNvSpPr txBox="1"/>
          <p:nvPr/>
        </p:nvSpPr>
        <p:spPr>
          <a:xfrm>
            <a:off x="952325" y="3339300"/>
            <a:ext cx="155832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Tenere uniti i team: principi essenziali per la fiducia, la comunicazione e la coesione</a:t>
            </a:r>
            <a:endParaRPr sz="50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a:solidFill>
                <a:schemeClr val="dk1"/>
              </a:solidFill>
              <a:latin typeface="Calibri"/>
              <a:ea typeface="Calibri"/>
              <a:cs typeface="Calibri"/>
              <a:sym typeface="Calibri"/>
            </a:endParaRPr>
          </a:p>
        </p:txBody>
      </p:sp>
      <p:graphicFrame>
        <p:nvGraphicFramePr>
          <p:cNvPr id="186" name="Google Shape;186;g34519fc2d75_0_16"/>
          <p:cNvGraphicFramePr/>
          <p:nvPr>
            <p:extLst>
              <p:ext uri="{D42A27DB-BD31-4B8C-83A1-F6EECF244321}">
                <p14:modId xmlns:p14="http://schemas.microsoft.com/office/powerpoint/2010/main" val="3482966238"/>
              </p:ext>
            </p:extLst>
          </p:nvPr>
        </p:nvGraphicFramePr>
        <p:xfrm>
          <a:off x="2590938" y="5226725"/>
          <a:ext cx="13106125" cy="4460600"/>
        </p:xfrm>
        <a:graphic>
          <a:graphicData uri="http://schemas.openxmlformats.org/drawingml/2006/table">
            <a:tbl>
              <a:tblPr>
                <a:noFill/>
                <a:tableStyleId>{C8E4061D-F996-4E52-8B39-2384F2AE1984}</a:tableStyleId>
              </a:tblPr>
              <a:tblGrid>
                <a:gridCol w="4119675">
                  <a:extLst>
                    <a:ext uri="{9D8B030D-6E8A-4147-A177-3AD203B41FA5}">
                      <a16:colId xmlns:a16="http://schemas.microsoft.com/office/drawing/2014/main" val="20000"/>
                    </a:ext>
                  </a:extLst>
                </a:gridCol>
                <a:gridCol w="4077000">
                  <a:extLst>
                    <a:ext uri="{9D8B030D-6E8A-4147-A177-3AD203B41FA5}">
                      <a16:colId xmlns:a16="http://schemas.microsoft.com/office/drawing/2014/main" val="20001"/>
                    </a:ext>
                  </a:extLst>
                </a:gridCol>
                <a:gridCol w="4909450">
                  <a:extLst>
                    <a:ext uri="{9D8B030D-6E8A-4147-A177-3AD203B41FA5}">
                      <a16:colId xmlns:a16="http://schemas.microsoft.com/office/drawing/2014/main" val="20002"/>
                    </a:ext>
                  </a:extLst>
                </a:gridCol>
              </a:tblGrid>
              <a:tr h="1121100">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Principi chiave</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Rituali di squadra</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Pratiche di inclusione</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3339500">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Sicurezza psicologica</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Trasparenza</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Feedback</a:t>
                      </a:r>
                      <a:endParaRPr sz="30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Controlli regolari</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Riflessioni</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Legami sociali informali</a:t>
                      </a:r>
                      <a:endParaRPr sz="30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Supporto linguistico</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Accessibilità</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Sensibilità culturale</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87" name="Google Shape;187;g34519fc2d75_0_1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3C69845-AD69-40CF-9221-3A78DC50EBA8}"/>
</file>

<file path=customXml/itemProps2.xml><?xml version="1.0" encoding="utf-8"?>
<ds:datastoreItem xmlns:ds="http://schemas.openxmlformats.org/officeDocument/2006/customXml" ds:itemID="{B1D34821-25DD-4D61-ABE3-66909F44E439}"/>
</file>

<file path=customXml/itemProps3.xml><?xml version="1.0" encoding="utf-8"?>
<ds:datastoreItem xmlns:ds="http://schemas.openxmlformats.org/officeDocument/2006/customXml" ds:itemID="{6106B1F4-0247-4723-B6EE-E44FE7683890}"/>
</file>

<file path=docProps/app.xml><?xml version="1.0" encoding="utf-8"?>
<Properties xmlns="http://schemas.openxmlformats.org/officeDocument/2006/extended-properties" xmlns:vt="http://schemas.openxmlformats.org/officeDocument/2006/docPropsVTypes">
  <TotalTime>247</TotalTime>
  <Words>9217</Words>
  <Application>Microsoft Office PowerPoint</Application>
  <PresentationFormat>Προσαρμογή</PresentationFormat>
  <Paragraphs>852</Paragraphs>
  <Slides>42</Slides>
  <Notes>42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42</vt:i4>
      </vt:variant>
    </vt:vector>
  </HeadingPairs>
  <TitlesOfParts>
    <vt:vector size="48" baseType="lpstr">
      <vt:lpstr>Aptos</vt:lpstr>
      <vt:lpstr>Arial</vt:lpstr>
      <vt:lpstr>Calibri</vt:lpstr>
      <vt:lpstr>Noto Sans Symbols</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docId:E5655CB22B2091E4547B703F80D2B535</cp:keywords>
  <cp:lastModifiedBy>Dimitra Zervaki</cp:lastModifiedBy>
  <cp:revision>7</cp:revision>
  <dcterms:created xsi:type="dcterms:W3CDTF">2006-08-16T00:00:00Z</dcterms:created>
  <dcterms:modified xsi:type="dcterms:W3CDTF">2025-10-24T19:11:24Z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